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2D71E-6329-49B3-82F6-F17817AC14F3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AEC5-BEC7-4F3B-B450-D2EDBD01A1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Lab XIX B:  </a:t>
            </a:r>
            <a:r>
              <a:rPr lang="en-US" sz="2400" dirty="0" err="1"/>
              <a:t>Galactaric</a:t>
            </a:r>
            <a:r>
              <a:rPr lang="en-US" sz="2400" dirty="0"/>
              <a:t> Acid Synthesis</a:t>
            </a:r>
          </a:p>
          <a:p>
            <a:pPr>
              <a:buNone/>
            </a:pPr>
            <a:r>
              <a:rPr lang="en-US" sz="2400" dirty="0"/>
              <a:t> 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 lvl="0">
              <a:buNone/>
            </a:pPr>
            <a:r>
              <a:rPr lang="en-US" sz="2400" dirty="0"/>
              <a:t> </a:t>
            </a:r>
            <a:endParaRPr lang="en-US" sz="2400" dirty="0" smtClean="0"/>
          </a:p>
          <a:p>
            <a:pPr lvl="0">
              <a:buNone/>
            </a:pPr>
            <a:endParaRPr lang="en-US" sz="2400" dirty="0"/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1.  If </a:t>
            </a:r>
            <a:r>
              <a:rPr lang="en-US" sz="2400" dirty="0"/>
              <a:t>you start this reaction with 2.35 g of </a:t>
            </a:r>
            <a:r>
              <a:rPr lang="en-US" sz="2400" dirty="0" err="1"/>
              <a:t>Galactose</a:t>
            </a:r>
            <a:r>
              <a:rPr lang="en-US" sz="2400" dirty="0"/>
              <a:t> and yield 4.11 g of </a:t>
            </a:r>
            <a:r>
              <a:rPr lang="en-US" sz="2400" dirty="0" err="1"/>
              <a:t>Galactaric</a:t>
            </a:r>
            <a:r>
              <a:rPr lang="en-US" sz="2400" dirty="0"/>
              <a:t> acid, what is the percent yield of </a:t>
            </a:r>
            <a:r>
              <a:rPr lang="en-US" sz="2400" dirty="0" err="1"/>
              <a:t>Galactaric</a:t>
            </a:r>
            <a:r>
              <a:rPr lang="en-US" sz="2400" dirty="0"/>
              <a:t> acid</a:t>
            </a:r>
            <a:r>
              <a:rPr lang="en-US" sz="2400" dirty="0" smtClean="0"/>
              <a:t>?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  <a:r>
              <a:rPr lang="en-US" sz="2400" dirty="0" smtClean="0"/>
              <a:t>2.  Does </a:t>
            </a:r>
            <a:r>
              <a:rPr lang="en-US" sz="2400" dirty="0"/>
              <a:t>this percent yield of </a:t>
            </a:r>
            <a:r>
              <a:rPr lang="en-US" sz="2400" dirty="0" err="1"/>
              <a:t>Galactaric</a:t>
            </a:r>
            <a:r>
              <a:rPr lang="en-US" sz="2400" dirty="0"/>
              <a:t> acid seem reasonable?  Why/why not</a:t>
            </a:r>
            <a:r>
              <a:rPr lang="en-US" sz="2400" dirty="0" smtClean="0"/>
              <a:t>?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  <a:r>
              <a:rPr lang="en-US" sz="2400" dirty="0" smtClean="0"/>
              <a:t>3.  What </a:t>
            </a:r>
            <a:r>
              <a:rPr lang="en-US" sz="2400" dirty="0"/>
              <a:t>could the problem be?  What could you do to fix </a:t>
            </a:r>
            <a:r>
              <a:rPr lang="en-US" sz="2400"/>
              <a:t>the </a:t>
            </a:r>
            <a:r>
              <a:rPr lang="en-US" sz="2400" smtClean="0"/>
              <a:t>  problem</a:t>
            </a:r>
            <a:r>
              <a:rPr lang="en-US" sz="2400" dirty="0" smtClean="0"/>
              <a:t>?</a:t>
            </a:r>
            <a:endParaRPr lang="en-US" sz="2400" dirty="0"/>
          </a:p>
          <a:p>
            <a:pPr lvl="0">
              <a:buNone/>
            </a:pPr>
            <a:r>
              <a:rPr lang="en-US" sz="2400" dirty="0" smtClean="0"/>
              <a:t>4.If </a:t>
            </a:r>
            <a:r>
              <a:rPr lang="en-US" sz="2400" dirty="0"/>
              <a:t>the reaction temperature goes too high, the yield is decreased. Why?</a:t>
            </a:r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14400" y="1066800"/>
          <a:ext cx="7492365" cy="1752600"/>
        </p:xfrm>
        <a:graphic>
          <a:graphicData uri="http://schemas.openxmlformats.org/presentationml/2006/ole">
            <p:oleObj spid="_x0000_s1025" name="MDLDrawObject Class" r:id="rId3" imgW="6515134" imgH="1524000" progId="MDLDrawOLE.MDLDrawObject.1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MDLDrawObject Class</vt:lpstr>
      <vt:lpstr>Slide 1</vt:lpstr>
      <vt:lpstr>Slide 2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Renee T. Becker</dc:creator>
  <cp:lastModifiedBy>Renee T. Becker</cp:lastModifiedBy>
  <cp:revision>1</cp:revision>
  <dcterms:created xsi:type="dcterms:W3CDTF">2012-04-02T16:52:31Z</dcterms:created>
  <dcterms:modified xsi:type="dcterms:W3CDTF">2012-04-02T16:55:28Z</dcterms:modified>
</cp:coreProperties>
</file>