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71" r:id="rId6"/>
    <p:sldId id="273" r:id="rId7"/>
    <p:sldId id="274" r:id="rId8"/>
    <p:sldId id="272" r:id="rId9"/>
    <p:sldId id="259" r:id="rId10"/>
    <p:sldId id="262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CFA66-AA18-4FCB-ADC4-5EDB1BCABD0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A21B8-BCA9-4F73-B051-A1DB6764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chemistry/1/0/w/3/1/Calcium_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google.com/imgres?imgurl=http://www.shivamchemicals.in/full-images/slaked-lime-757363.jpg&amp;imgrefurl=http://www.shivamchemicals.in/slaked-lime.htm&amp;usg=__2qOggm1IaKlfjw-aHkxE_2FvDzw=&amp;h=288&amp;w=314&amp;sz=17&amp;hl=en&amp;start=1&amp;um=1&amp;itbs=1&amp;tbnid=YnYJUIOYNnffyM:&amp;tbnh=107&amp;tbnw=117&amp;prev=/images?q=slakedlime&amp;um=1&amp;hl=en&amp;rls=com.microsoft:en-us:IE-SearchBox&amp;rlz=1I7GWYE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beg.utexas.edu/mainweb/publications/graphics/limestone400.jpg&amp;imgrefurl=http://www.beg.utexas.edu/mainweb/publications/graphics/limestone.htm&amp;usg=__e16bQencOCk_wo2AowdFJQu_A8w=&amp;h=300&amp;w=400&amp;sz=53&amp;hl=en&amp;start=1&amp;um=1&amp;itbs=1&amp;tbnid=XkzgK2H0ZE-63M:&amp;tbnh=93&amp;tbnw=124&amp;prev=/images?q=limestone&amp;um=1&amp;hl=en&amp;rls=com.microsoft:en-us:IE-SearchBox&amp;rlz=1I7GWYE&amp;tbs=isch:1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google.com/imgres?imgurl=http://gwydir.demon.co.uk/jo/minerals/pix/marble4.jpg&amp;imgrefurl=http://gwydir.demon.co.uk/jo/minerals/marble.htm&amp;usg=__FKpYxUPDLgkMySnIWTB2qerEL-0=&amp;h=535&amp;w=621&amp;sz=77&amp;hl=en&amp;start=5&amp;um=1&amp;itbs=1&amp;tbnid=NRq8dg3L3AdZoM:&amp;tbnh=117&amp;tbnw=136&amp;prev=/images?q=marble&amp;um=1&amp;hl=en&amp;rls=com.microsoft:en-us:IE-SearchBox&amp;rlz=1I7GWYE&amp;tbs=isch: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Calcium_unter_Argon_Schutzgasatmosph%C3%A4r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www.eatrundoyoga.com/blog/wp-content/uploads/2009/10/calcium.gif&amp;imgrefurl=http://www.eatrundoyoga.com/blog/vegan-myth-calcium/&amp;usg=__-9T4UplI15Q6NyWbfGlQCb83T5Y=&amp;h=589&amp;w=617&amp;sz=8&amp;hl=en&amp;start=2&amp;um=1&amp;itbs=1&amp;tbnid=1lAz3qeDZjslNM:&amp;tbnh=130&amp;tbnw=136&amp;prev=/images?q=calcium&amp;um=1&amp;hl=en&amp;rls=com.microsoft:en-us:IE-SearchBox&amp;rlz=1I7GWYE&amp;tbs=isch: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uncp.edu/home/mcclurem/ptable/ca_2.jpg&amp;imgrefurl=http://www.uncp.edu/home/mcclurem/ptable/ca.htm&amp;usg=__Yq_y3pJDcQ7rTFtxIzHVprRmakg=&amp;h=433&amp;w=523&amp;sz=47&amp;hl=en&amp;start=8&amp;um=1&amp;itbs=1&amp;tbnid=8mLItYLQlyYuIM:&amp;tbnh=108&amp;tbnw=131&amp;prev=/images?q=calcium+reacting+in+water&amp;um=1&amp;hl=en&amp;rls=com.microsoft:en-us:IE-SearchBox&amp;rlz=1I7GWYE&amp;tbs=isch: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Calcium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/>
          <a:lstStyle/>
          <a:p>
            <a:pPr algn="r"/>
            <a:r>
              <a:rPr lang="en-US" dirty="0" smtClean="0"/>
              <a:t>Renee Y. Becker</a:t>
            </a:r>
          </a:p>
          <a:p>
            <a:pPr algn="r"/>
            <a:r>
              <a:rPr lang="en-US" dirty="0" smtClean="0"/>
              <a:t>CHM 1025</a:t>
            </a:r>
          </a:p>
          <a:p>
            <a:pPr algn="r"/>
            <a:r>
              <a:rPr lang="en-US" dirty="0" smtClean="0"/>
              <a:t>July 6, 2010</a:t>
            </a:r>
            <a:endParaRPr lang="en-US" dirty="0"/>
          </a:p>
        </p:txBody>
      </p:sp>
      <p:pic>
        <p:nvPicPr>
          <p:cNvPr id="3074" name="Picture 2" descr="Calcium is a metal.">
            <a:hlinkClick r:id="rId2" tooltip="View Full-Siz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3486150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History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Calcium (Latin word </a:t>
            </a:r>
            <a:r>
              <a:rPr lang="en-US" sz="2400" i="1" dirty="0" err="1" smtClean="0"/>
              <a:t>calcis</a:t>
            </a:r>
            <a:r>
              <a:rPr lang="en-US" sz="2400" dirty="0" smtClean="0"/>
              <a:t> meaning "lime")</a:t>
            </a:r>
          </a:p>
          <a:p>
            <a:endParaRPr lang="en-US" sz="1400" dirty="0" smtClean="0"/>
          </a:p>
          <a:p>
            <a:r>
              <a:rPr lang="en-US" sz="2400" dirty="0"/>
              <a:t>F</a:t>
            </a:r>
            <a:r>
              <a:rPr lang="en-US" sz="2400" dirty="0" smtClean="0"/>
              <a:t>irst century when the Ancient Romans prepared lime as calcium oxide</a:t>
            </a:r>
          </a:p>
          <a:p>
            <a:endParaRPr lang="en-US" sz="1400" dirty="0" smtClean="0"/>
          </a:p>
          <a:p>
            <a:r>
              <a:rPr lang="en-US" sz="2400" dirty="0" smtClean="0"/>
              <a:t>975 AD </a:t>
            </a:r>
            <a:r>
              <a:rPr lang="en-US" sz="2400" dirty="0"/>
              <a:t> </a:t>
            </a:r>
            <a:r>
              <a:rPr lang="en-US" sz="2400" dirty="0" smtClean="0"/>
              <a:t>plaster of </a:t>
            </a:r>
            <a:r>
              <a:rPr lang="en-US" sz="2400" dirty="0" err="1" smtClean="0"/>
              <a:t>paris</a:t>
            </a:r>
            <a:r>
              <a:rPr lang="en-US" sz="2400" dirty="0" smtClean="0"/>
              <a:t> (calcium </a:t>
            </a:r>
            <a:r>
              <a:rPr lang="en-US" sz="2400" dirty="0" err="1" smtClean="0"/>
              <a:t>sulphate</a:t>
            </a:r>
            <a:r>
              <a:rPr lang="en-US" sz="2400" dirty="0" smtClean="0"/>
              <a:t>), is useful for setting broken bones</a:t>
            </a:r>
          </a:p>
          <a:p>
            <a:endParaRPr lang="en-US" sz="14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solated in 1808 in England </a:t>
            </a:r>
            <a:endParaRPr lang="en-US" sz="2400" dirty="0"/>
          </a:p>
          <a:p>
            <a:pPr lvl="1"/>
            <a:r>
              <a:rPr lang="en-US" sz="2400" dirty="0" smtClean="0"/>
              <a:t>Sir </a:t>
            </a:r>
            <a:r>
              <a:rPr lang="en-US" sz="2400" dirty="0" err="1" smtClean="0"/>
              <a:t>Humphry</a:t>
            </a:r>
            <a:r>
              <a:rPr lang="en-US" sz="2400" dirty="0" smtClean="0"/>
              <a:t> Davy electrolyzed a mixture of lime and mercuric oxide</a:t>
            </a:r>
            <a:endParaRPr lang="en-US" sz="2400" dirty="0"/>
          </a:p>
          <a:p>
            <a:pPr lvl="1"/>
            <a:endParaRPr lang="en-US" sz="1400" dirty="0" smtClean="0"/>
          </a:p>
          <a:p>
            <a:r>
              <a:rPr lang="en-US" sz="2400" dirty="0" smtClean="0"/>
              <a:t>Calcium metal was not available in large scale until the beginning of the 20th century.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Calcium Compounds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Calcium, combined with phosphate to form </a:t>
            </a:r>
            <a:r>
              <a:rPr lang="en-US" sz="2800" dirty="0" err="1" smtClean="0"/>
              <a:t>hydroxylapatite</a:t>
            </a:r>
            <a:r>
              <a:rPr lang="en-US" sz="2800" dirty="0" smtClean="0"/>
              <a:t>, is the mineral portion of human and animal bones and teeth </a:t>
            </a:r>
            <a:endParaRPr lang="en-US" sz="2800" dirty="0"/>
          </a:p>
        </p:txBody>
      </p:sp>
      <p:pic>
        <p:nvPicPr>
          <p:cNvPr id="5" name="Picture 4" descr="co3apat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743200"/>
            <a:ext cx="7239000" cy="3630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Calcium Compounds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Calcium carbonate (CaCO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 is one of the common compounds of calcium. It is heated to form quicklime (</a:t>
            </a:r>
            <a:r>
              <a:rPr lang="en-US" sz="2400" dirty="0" err="1" smtClean="0"/>
              <a:t>CaO</a:t>
            </a:r>
            <a:r>
              <a:rPr lang="en-US" sz="2400" dirty="0" smtClean="0"/>
              <a:t>), which is then added to water (H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O). This forms another material known as slaked lime (Ca(OH)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), which is an inexpensive base material used throughout the chemical industry. Chalk, marble, and limestone are all forms of calcium carbonate.</a:t>
            </a:r>
            <a:endParaRPr lang="en-US" sz="2400" dirty="0"/>
          </a:p>
        </p:txBody>
      </p:sp>
      <p:pic>
        <p:nvPicPr>
          <p:cNvPr id="9222" name="Picture 6" descr="http://t1.gstatic.com/images?q=tbn:YnYJUIOYNnffyM:http://www.shivamchemicals.in/full-images/slaked-lime-75736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267200"/>
            <a:ext cx="2057400" cy="1881556"/>
          </a:xfrm>
          <a:prstGeom prst="rect">
            <a:avLst/>
          </a:prstGeom>
          <a:noFill/>
        </p:spPr>
      </p:pic>
      <p:pic>
        <p:nvPicPr>
          <p:cNvPr id="9224" name="Picture 8" descr="http://t0.gstatic.com/images?q=tbn:NRq8dg3L3AdZoM:http://gwydir.demon.co.uk/jo/minerals/pix/marble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267200"/>
            <a:ext cx="2133600" cy="1835524"/>
          </a:xfrm>
          <a:prstGeom prst="rect">
            <a:avLst/>
          </a:prstGeom>
          <a:noFill/>
        </p:spPr>
      </p:pic>
      <p:pic>
        <p:nvPicPr>
          <p:cNvPr id="9226" name="Picture 10" descr="http://t0.gstatic.com/images?q=tbn:XkzgK2H0ZE-63M:http://www.beg.utexas.edu/mainweb/publications/graphics/limestone40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4419600"/>
            <a:ext cx="20574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water percolates through limestone or other soluble carbonate rocks, it partially dissolves the rock and causes cave formation and characteristic stalactites and stalagmites and also forms hard water.</a:t>
            </a:r>
            <a:endParaRPr lang="en-US" sz="2800" dirty="0"/>
          </a:p>
        </p:txBody>
      </p:sp>
      <p:pic>
        <p:nvPicPr>
          <p:cNvPr id="4" name="Picture 3" descr="800px-Labeled_speleothe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895600"/>
            <a:ext cx="5181600" cy="3704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err="1" smtClean="0"/>
              <a:t>Mla</a:t>
            </a:r>
            <a:r>
              <a:rPr lang="en-US" dirty="0" smtClean="0"/>
              <a:t> format OK, whatever you are using in </a:t>
            </a:r>
            <a:r>
              <a:rPr lang="en-US" dirty="0" err="1" smtClean="0"/>
              <a:t>english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You can use internet sources but use at least 1 book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Acknowledgements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Partner 1</a:t>
            </a:r>
          </a:p>
          <a:p>
            <a:endParaRPr lang="en-US" dirty="0" smtClean="0"/>
          </a:p>
          <a:p>
            <a:r>
              <a:rPr lang="en-US" dirty="0" smtClean="0"/>
              <a:t>Lab Partner 2</a:t>
            </a:r>
          </a:p>
          <a:p>
            <a:endParaRPr lang="en-US" dirty="0" smtClean="0"/>
          </a:p>
          <a:p>
            <a:r>
              <a:rPr lang="en-US" dirty="0" smtClean="0"/>
              <a:t>Professor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Elemental symbol:     Ca</a:t>
            </a:r>
          </a:p>
          <a:p>
            <a:endParaRPr lang="en-US" sz="1400" dirty="0" smtClean="0"/>
          </a:p>
          <a:p>
            <a:r>
              <a:rPr lang="en-US" sz="2800" dirty="0" smtClean="0"/>
              <a:t>State:  Soft, gray metal</a:t>
            </a:r>
          </a:p>
          <a:p>
            <a:endParaRPr lang="en-US" sz="1400" dirty="0" smtClean="0"/>
          </a:p>
          <a:p>
            <a:r>
              <a:rPr lang="en-US" sz="2800" dirty="0" smtClean="0"/>
              <a:t>Atomic number:  20</a:t>
            </a:r>
          </a:p>
          <a:p>
            <a:pPr lvl="1"/>
            <a:r>
              <a:rPr lang="en-US" dirty="0" smtClean="0"/>
              <a:t>Number electrons</a:t>
            </a:r>
          </a:p>
          <a:p>
            <a:pPr lvl="1"/>
            <a:r>
              <a:rPr lang="en-US" dirty="0" smtClean="0"/>
              <a:t>Number protons</a:t>
            </a:r>
          </a:p>
          <a:p>
            <a:pPr lvl="1"/>
            <a:endParaRPr lang="en-US" sz="1400" dirty="0" smtClean="0"/>
          </a:p>
          <a:p>
            <a:r>
              <a:rPr lang="en-US" sz="2800" dirty="0" smtClean="0"/>
              <a:t>Atomic mass:  40.078 </a:t>
            </a:r>
            <a:r>
              <a:rPr lang="en-US" sz="2800" dirty="0" err="1" smtClean="0"/>
              <a:t>amu</a:t>
            </a:r>
            <a:endParaRPr lang="en-US" sz="2800" dirty="0" smtClean="0"/>
          </a:p>
          <a:p>
            <a:pPr lvl="1"/>
            <a:r>
              <a:rPr lang="en-US" dirty="0" smtClean="0"/>
              <a:t>Number neutrons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sz="2800" dirty="0" smtClean="0"/>
              <a:t>Density = 1.55 g/cm</a:t>
            </a:r>
            <a:r>
              <a:rPr lang="en-US" sz="2800" baseline="30000" dirty="0" smtClean="0"/>
              <a:t>3</a:t>
            </a:r>
            <a:endParaRPr lang="en-US" sz="2800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ightest of the alkali earth metals</a:t>
            </a:r>
          </a:p>
          <a:p>
            <a:endParaRPr lang="en-US" dirty="0" smtClean="0"/>
          </a:p>
        </p:txBody>
      </p:sp>
      <p:pic>
        <p:nvPicPr>
          <p:cNvPr id="1026" name="Picture 2" descr="http://upload.wikimedia.org/wikipedia/commons/thumb/9/96/Calcium_unter_Argon_Schutzgasatmosph%C3%A4re.jpg/250px-Calcium_unter_Argon_Schutzgasatmosph%C3%A4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33600"/>
            <a:ext cx="3949391" cy="25908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1lAz3qeDZjslNM:http://www.eatrundoyoga.com/blog/wp-content/uploads/2009/10/calcium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381000"/>
            <a:ext cx="129540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F</a:t>
            </a:r>
            <a:r>
              <a:rPr lang="en-US" sz="2800" dirty="0" smtClean="0"/>
              <a:t>ifth most abundant element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B</a:t>
            </a:r>
            <a:r>
              <a:rPr lang="en-US" dirty="0" smtClean="0"/>
              <a:t>y mass in the Earth's crust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D</a:t>
            </a:r>
            <a:r>
              <a:rPr lang="en-US" dirty="0" smtClean="0"/>
              <a:t>issolved ion in seawater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B</a:t>
            </a:r>
            <a:r>
              <a:rPr lang="en-US" dirty="0" smtClean="0"/>
              <a:t>y mass in the human body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Calcium is essential for living organisms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2400" dirty="0"/>
              <a:t>C</a:t>
            </a:r>
            <a:r>
              <a:rPr lang="en-US" sz="2400" dirty="0" smtClean="0"/>
              <a:t>ell physiology, where movement of the calcium ion Ca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into and out of the cytoplasm functions as a signal for many cellular processes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Isotopes of Calcium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Calcium has six isotopes</a:t>
            </a:r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en-US" baseline="30000" dirty="0" smtClean="0"/>
              <a:t>		40</a:t>
            </a:r>
            <a:r>
              <a:rPr lang="en-US" dirty="0" smtClean="0"/>
              <a:t>Ca			</a:t>
            </a:r>
            <a:r>
              <a:rPr lang="en-US" baseline="30000" dirty="0" smtClean="0"/>
              <a:t>44</a:t>
            </a:r>
            <a:r>
              <a:rPr lang="en-US" dirty="0" smtClean="0"/>
              <a:t>Ca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aseline="30000" dirty="0" smtClean="0"/>
              <a:t>		42</a:t>
            </a:r>
            <a:r>
              <a:rPr lang="en-US" dirty="0" smtClean="0"/>
              <a:t>Ca			</a:t>
            </a:r>
            <a:r>
              <a:rPr lang="en-US" baseline="30000" dirty="0" smtClean="0"/>
              <a:t>46</a:t>
            </a:r>
            <a:r>
              <a:rPr lang="en-US" dirty="0" smtClean="0"/>
              <a:t>Ca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aseline="30000" dirty="0" smtClean="0"/>
              <a:t>		43</a:t>
            </a:r>
            <a:r>
              <a:rPr lang="en-US" dirty="0" smtClean="0"/>
              <a:t>Ca			</a:t>
            </a:r>
            <a:r>
              <a:rPr lang="en-US" baseline="30000" dirty="0" smtClean="0"/>
              <a:t>48</a:t>
            </a:r>
            <a:r>
              <a:rPr lang="en-US" dirty="0" smtClean="0"/>
              <a:t>Ca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5029200" cy="54403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Difficult to ignite, unlike magnesium, but when lit, the metal burns in air with a brilliant high-intensity red light.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Calcium metal reacts with water, evolving hydrogen gas at a rate rapid enough to be noticeable, but not fast enough at room temperature to generate much heat</a:t>
            </a:r>
          </a:p>
          <a:p>
            <a:endParaRPr lang="en-US" dirty="0"/>
          </a:p>
        </p:txBody>
      </p:sp>
      <p:pic>
        <p:nvPicPr>
          <p:cNvPr id="4" name="Picture 3" descr="211PX-~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381000"/>
            <a:ext cx="1071822" cy="3032595"/>
          </a:xfrm>
          <a:prstGeom prst="rect">
            <a:avLst/>
          </a:prstGeom>
        </p:spPr>
      </p:pic>
      <p:pic>
        <p:nvPicPr>
          <p:cNvPr id="29698" name="Picture 2" descr="http://t0.gstatic.com/images?q=tbn:8mLItYLQlyYuIM:http://www.uncp.edu/home/mcclurem/ptable/ca_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114800"/>
            <a:ext cx="2487083" cy="2050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Where do we find Calcium?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Calcium is not naturally found in its elemental state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edimentary rocks </a:t>
            </a:r>
            <a:endParaRPr lang="en-US" dirty="0"/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Calcite 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Dolomite 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/>
          </a:p>
          <a:p>
            <a:pPr lvl="2"/>
            <a:r>
              <a:rPr lang="en-US" sz="2800" dirty="0" smtClean="0"/>
              <a:t>Gypsum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 descr="calc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905000"/>
            <a:ext cx="2362200" cy="1602921"/>
          </a:xfrm>
          <a:prstGeom prst="rect">
            <a:avLst/>
          </a:prstGeom>
        </p:spPr>
      </p:pic>
      <p:pic>
        <p:nvPicPr>
          <p:cNvPr id="5" name="Picture 4" descr="dolom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657600"/>
            <a:ext cx="2133600" cy="1347537"/>
          </a:xfrm>
          <a:prstGeom prst="rect">
            <a:avLst/>
          </a:prstGeom>
        </p:spPr>
      </p:pic>
      <p:pic>
        <p:nvPicPr>
          <p:cNvPr id="6" name="Picture 5" descr="gyps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5181600"/>
            <a:ext cx="1371600" cy="152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Where do we find Calcium?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Igneous and metamorphic rocks  </a:t>
            </a:r>
          </a:p>
          <a:p>
            <a:pPr lvl="2">
              <a:buNone/>
            </a:pPr>
            <a:endParaRPr lang="en-US" sz="1400" dirty="0"/>
          </a:p>
          <a:p>
            <a:pPr lvl="2">
              <a:buNone/>
            </a:pPr>
            <a:r>
              <a:rPr lang="en-US" sz="2800" dirty="0" smtClean="0"/>
              <a:t>Plagioclase			</a:t>
            </a:r>
            <a:r>
              <a:rPr lang="en-US" sz="2800" dirty="0"/>
              <a:t>P</a:t>
            </a:r>
            <a:r>
              <a:rPr lang="en-US" sz="2800" dirty="0" smtClean="0"/>
              <a:t>yroxenes </a:t>
            </a:r>
          </a:p>
          <a:p>
            <a:pPr lvl="2">
              <a:buNone/>
            </a:pPr>
            <a:endParaRPr lang="en-US" sz="2800" dirty="0" smtClean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  <a:p>
            <a:pPr lvl="2"/>
            <a:endParaRPr lang="en-US" sz="2800" dirty="0" smtClean="0"/>
          </a:p>
          <a:p>
            <a:pPr lvl="2">
              <a:buNone/>
            </a:pPr>
            <a:r>
              <a:rPr lang="en-US" sz="2800" dirty="0" smtClean="0"/>
              <a:t>Amphiboles			garnets</a:t>
            </a:r>
          </a:p>
          <a:p>
            <a:pPr lvl="2"/>
            <a:endParaRPr lang="en-US" sz="2800" dirty="0" smtClean="0"/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lag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514600"/>
            <a:ext cx="1752600" cy="1752600"/>
          </a:xfrm>
          <a:prstGeom prst="rect">
            <a:avLst/>
          </a:prstGeom>
        </p:spPr>
      </p:pic>
      <p:pic>
        <p:nvPicPr>
          <p:cNvPr id="5" name="Picture 4" descr="amph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5191126"/>
            <a:ext cx="1600200" cy="1466850"/>
          </a:xfrm>
          <a:prstGeom prst="rect">
            <a:avLst/>
          </a:prstGeom>
        </p:spPr>
      </p:pic>
      <p:pic>
        <p:nvPicPr>
          <p:cNvPr id="7" name="Picture 6" descr="garne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5133976"/>
            <a:ext cx="1524000" cy="1524000"/>
          </a:xfrm>
          <a:prstGeom prst="rect">
            <a:avLst/>
          </a:prstGeom>
        </p:spPr>
      </p:pic>
      <p:pic>
        <p:nvPicPr>
          <p:cNvPr id="8" name="Picture 7" descr="py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2514600"/>
            <a:ext cx="1981200" cy="1489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Industrial Calcium Production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E</a:t>
            </a:r>
            <a:r>
              <a:rPr lang="en-US" sz="2800" dirty="0" smtClean="0"/>
              <a:t>xtracted by electrolysis from a fused salt like calcium chloride</a:t>
            </a:r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Electrolysis:  method of using an electric current to drive an otherwise non-spontaneous chemical reaction. 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t="2000" b="2000"/>
          <a:stretch>
            <a:fillRect/>
          </a:stretch>
        </p:blipFill>
        <p:spPr bwMode="auto">
          <a:xfrm>
            <a:off x="2286000" y="2895600"/>
            <a:ext cx="4851400" cy="349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Small Scale Calcium Production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alcium can be made through the reduction of </a:t>
            </a:r>
            <a:r>
              <a:rPr lang="en-US" dirty="0" err="1" smtClean="0"/>
              <a:t>CaO</a:t>
            </a:r>
            <a:r>
              <a:rPr lang="en-US" dirty="0" smtClean="0"/>
              <a:t> with </a:t>
            </a:r>
            <a:r>
              <a:rPr lang="en-US" dirty="0" err="1" smtClean="0"/>
              <a:t>aluminium</a:t>
            </a:r>
            <a:r>
              <a:rPr lang="en-US" dirty="0" smtClean="0"/>
              <a:t> or of CaCl</a:t>
            </a:r>
            <a:r>
              <a:rPr lang="en-US" baseline="-25000" dirty="0" smtClean="0"/>
              <a:t>2</a:t>
            </a:r>
            <a:r>
              <a:rPr lang="en-US" dirty="0" smtClean="0"/>
              <a:t> with sodium metal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6CaO + 2Al→ 3</a:t>
            </a:r>
            <a:r>
              <a:rPr lang="en-US" dirty="0" smtClean="0">
                <a:solidFill>
                  <a:srgbClr val="FF0000"/>
                </a:solidFill>
              </a:rPr>
              <a:t>Ca</a:t>
            </a:r>
            <a:r>
              <a:rPr lang="en-US" dirty="0" smtClean="0"/>
              <a:t> + Ca</a:t>
            </a:r>
            <a:r>
              <a:rPr lang="en-US" baseline="-25000" dirty="0" smtClean="0"/>
              <a:t>3</a:t>
            </a:r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CaCl</a:t>
            </a:r>
            <a:r>
              <a:rPr lang="en-US" baseline="-25000" dirty="0" smtClean="0"/>
              <a:t>2</a:t>
            </a:r>
            <a:r>
              <a:rPr lang="en-US" dirty="0" smtClean="0"/>
              <a:t> + 2Na→ </a:t>
            </a:r>
            <a:r>
              <a:rPr lang="en-US" dirty="0" smtClean="0">
                <a:solidFill>
                  <a:srgbClr val="FF0000"/>
                </a:solidFill>
              </a:rPr>
              <a:t>Ca</a:t>
            </a:r>
            <a:r>
              <a:rPr lang="en-US" dirty="0" smtClean="0"/>
              <a:t> + 2NaCl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475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Calcium</vt:lpstr>
      <vt:lpstr>Slide 2</vt:lpstr>
      <vt:lpstr>Slide 3</vt:lpstr>
      <vt:lpstr>Isotopes of Calcium</vt:lpstr>
      <vt:lpstr>Slide 5</vt:lpstr>
      <vt:lpstr>Where do we find Calcium?</vt:lpstr>
      <vt:lpstr>Where do we find Calcium?</vt:lpstr>
      <vt:lpstr>Industrial Calcium Production</vt:lpstr>
      <vt:lpstr>Small Scale Calcium Production</vt:lpstr>
      <vt:lpstr>History</vt:lpstr>
      <vt:lpstr>Calcium Compounds</vt:lpstr>
      <vt:lpstr>Calcium Compounds</vt:lpstr>
      <vt:lpstr>Slide 13</vt:lpstr>
      <vt:lpstr>References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Calcium</dc:title>
  <dc:creator>funofchemistry</dc:creator>
  <cp:lastModifiedBy>Renee T. Becker</cp:lastModifiedBy>
  <cp:revision>14</cp:revision>
  <dcterms:created xsi:type="dcterms:W3CDTF">2010-04-22T12:24:06Z</dcterms:created>
  <dcterms:modified xsi:type="dcterms:W3CDTF">2010-04-22T17:33:09Z</dcterms:modified>
</cp:coreProperties>
</file>