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5A89F-1D5D-4741-8EF1-495384A42C45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F8289-6FD5-44AB-B9D2-F667560E1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A2E4A7E-2B64-4AD7-B466-81603767650C}" type="datetime1">
              <a:rPr lang="en-US" smtClean="0"/>
              <a:pPr/>
              <a:t>8/22/2012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BA722E-0703-49EC-A726-BFA42F1E3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C944D-07C6-4D41-B445-11C271810CA1}" type="datetime1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722E-0703-49EC-A726-BFA42F1E3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BC68B69-A4DD-4CCB-B8E4-91FFF1665680}" type="datetime1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EBA722E-0703-49EC-A726-BFA42F1E3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46348-AD94-4E66-BCFC-0088474A5173}" type="datetime1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BA722E-0703-49EC-A726-BFA42F1E3C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86EBD-3604-429A-8AD1-72B2E86B479C}" type="datetime1">
              <a:rPr lang="en-US" smtClean="0"/>
              <a:pPr/>
              <a:t>8/22/2012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EBA722E-0703-49EC-A726-BFA42F1E3C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33A9E77-6D88-42A5-B67B-7ECF86D0ACAB}" type="datetime1">
              <a:rPr lang="en-US" smtClean="0"/>
              <a:pPr/>
              <a:t>8/22/2012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EBA722E-0703-49EC-A726-BFA42F1E3C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EA99F9A-73E2-4938-864B-F3E37219B535}" type="datetime1">
              <a:rPr lang="en-US" smtClean="0"/>
              <a:pPr/>
              <a:t>8/22/2012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EBA722E-0703-49EC-A726-BFA42F1E3C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9A33-B8D0-4E36-93E3-45A34897659E}" type="datetime1">
              <a:rPr lang="en-US" smtClean="0"/>
              <a:pPr/>
              <a:t>8/22/2012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BA722E-0703-49EC-A726-BFA42F1E3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5F51-4944-4A97-94E5-69811021776E}" type="datetime1">
              <a:rPr lang="en-US" smtClean="0"/>
              <a:pPr/>
              <a:t>8/22/2012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BA722E-0703-49EC-A726-BFA42F1E3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D1EBB-4148-4C45-B49C-03D363E3052F}" type="datetime1">
              <a:rPr lang="en-US" smtClean="0"/>
              <a:pPr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BA722E-0703-49EC-A726-BFA42F1E3C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5A02E22-CE39-4012-B960-A50CF001B9D2}" type="datetime1">
              <a:rPr lang="en-US" smtClean="0"/>
              <a:pPr/>
              <a:t>8/22/2012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EBA722E-0703-49EC-A726-BFA42F1E3C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C10ED3-69B1-4BB5-8E6D-CD7C417B5AA5}" type="datetime1">
              <a:rPr lang="en-US" smtClean="0"/>
              <a:pPr/>
              <a:t>8/22/2012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EBA722E-0703-49EC-A726-BFA42F1E3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Renee Y. Becker</a:t>
            </a:r>
          </a:p>
          <a:p>
            <a:r>
              <a:rPr lang="en-US" dirty="0" smtClean="0"/>
              <a:t>Valencia College</a:t>
            </a:r>
          </a:p>
          <a:p>
            <a:r>
              <a:rPr lang="en-US" dirty="0" smtClean="0"/>
              <a:t>Fall 2012 Welcome Back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Handling </a:t>
            </a:r>
          </a:p>
          <a:p>
            <a:r>
              <a:rPr lang="en-US" sz="3600" dirty="0" smtClean="0"/>
              <a:t>Annoying, Dangerous and Disruptive Students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722E-0703-49EC-A726-BFA42F1E3C1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Reporting/Referring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Recognize when to report:</a:t>
            </a:r>
          </a:p>
          <a:p>
            <a:pPr lvl="1"/>
            <a:r>
              <a:rPr lang="en-US" dirty="0" smtClean="0"/>
              <a:t>Document in your own notes</a:t>
            </a:r>
          </a:p>
          <a:p>
            <a:pPr lvl="1"/>
            <a:r>
              <a:rPr lang="en-US" dirty="0" smtClean="0"/>
              <a:t>Report to Dean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Recognize when to refer:</a:t>
            </a:r>
          </a:p>
          <a:p>
            <a:pPr lvl="1"/>
            <a:r>
              <a:rPr lang="en-US" dirty="0" smtClean="0"/>
              <a:t>To campus police</a:t>
            </a:r>
          </a:p>
          <a:p>
            <a:pPr lvl="1"/>
            <a:r>
              <a:rPr lang="en-US" dirty="0" smtClean="0"/>
              <a:t>To campus resource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BA722E-0703-49EC-A726-BFA42F1E3C1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A student with </a:t>
            </a:r>
            <a:r>
              <a:rPr lang="en-US" sz="2400" dirty="0" err="1" smtClean="0"/>
              <a:t>Asperger’s</a:t>
            </a:r>
            <a:r>
              <a:rPr lang="en-US" sz="2400" dirty="0" smtClean="0"/>
              <a:t> disorder asks multiple, off-topic</a:t>
            </a:r>
          </a:p>
          <a:p>
            <a:pPr>
              <a:buNone/>
            </a:pPr>
            <a:r>
              <a:rPr lang="en-US" sz="2400" dirty="0" smtClean="0"/>
              <a:t>questions during class, engages in odd, repetitive </a:t>
            </a:r>
          </a:p>
          <a:p>
            <a:pPr>
              <a:buNone/>
            </a:pPr>
            <a:r>
              <a:rPr lang="en-US" sz="2400" dirty="0" smtClean="0"/>
              <a:t>behaviors and is teased by other students. The professor </a:t>
            </a:r>
          </a:p>
          <a:p>
            <a:pPr>
              <a:buNone/>
            </a:pPr>
            <a:r>
              <a:rPr lang="en-US" sz="2400" dirty="0" smtClean="0"/>
              <a:t>is concerned about the amount of time spent handling the </a:t>
            </a:r>
          </a:p>
          <a:p>
            <a:pPr>
              <a:buNone/>
            </a:pPr>
            <a:r>
              <a:rPr lang="en-US" sz="2400" dirty="0" smtClean="0"/>
              <a:t>student’s behavior as well as the impact of the teasing &amp; </a:t>
            </a:r>
          </a:p>
          <a:p>
            <a:pPr>
              <a:buNone/>
            </a:pPr>
            <a:r>
              <a:rPr lang="en-US" sz="2400" dirty="0" smtClean="0"/>
              <a:t>bullying.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BA722E-0703-49EC-A726-BFA42F1E3C1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Poll #2:  What Bothers You Most?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1.  Behavior gets in way of other students learning</a:t>
            </a:r>
          </a:p>
          <a:p>
            <a:pPr>
              <a:buNone/>
            </a:pPr>
            <a:endParaRPr lang="en-US" sz="2400" dirty="0" smtClean="0"/>
          </a:p>
          <a:p>
            <a:pPr marL="457200" indent="-457200">
              <a:buNone/>
            </a:pPr>
            <a:r>
              <a:rPr lang="en-US" sz="2400" dirty="0" smtClean="0"/>
              <a:t>2.  Behavior interrupts your flow &amp; teaching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r>
              <a:rPr lang="en-US" sz="2400" dirty="0" smtClean="0"/>
              <a:t>3.  Other students teasing the student</a:t>
            </a:r>
          </a:p>
          <a:p>
            <a:pPr marL="457200" indent="-457200">
              <a:buAutoNum type="arabicPeriod" startAt="3"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4.  School admitting more students not ready for college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5.  You handle more troubled students without </a:t>
            </a:r>
          </a:p>
          <a:p>
            <a:pPr>
              <a:buNone/>
            </a:pPr>
            <a:r>
              <a:rPr lang="en-US" sz="2400" dirty="0" smtClean="0"/>
              <a:t>      training or pay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BA722E-0703-49EC-A726-BFA42F1E3C1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Identify internal emotions</a:t>
            </a:r>
          </a:p>
          <a:p>
            <a:endParaRPr lang="en-US" sz="1400" dirty="0" smtClean="0"/>
          </a:p>
          <a:p>
            <a:r>
              <a:rPr lang="en-US" dirty="0" smtClean="0"/>
              <a:t>Avoid generalizations</a:t>
            </a:r>
          </a:p>
          <a:p>
            <a:endParaRPr lang="en-US" sz="1300" dirty="0" smtClean="0"/>
          </a:p>
          <a:p>
            <a:r>
              <a:rPr lang="en-US" dirty="0" smtClean="0"/>
              <a:t>Focus on problem at hand</a:t>
            </a:r>
          </a:p>
          <a:p>
            <a:endParaRPr lang="en-US" sz="1300" dirty="0" smtClean="0"/>
          </a:p>
          <a:p>
            <a:r>
              <a:rPr lang="en-US" dirty="0" smtClean="0"/>
              <a:t>Stay calm, cool and collected</a:t>
            </a:r>
          </a:p>
          <a:p>
            <a:endParaRPr lang="en-US" sz="1300" dirty="0" smtClean="0"/>
          </a:p>
          <a:p>
            <a:r>
              <a:rPr lang="en-US" dirty="0" smtClean="0"/>
              <a:t>Consider how you might be perceived</a:t>
            </a:r>
          </a:p>
          <a:p>
            <a:endParaRPr lang="en-US" sz="1200" dirty="0" smtClean="0"/>
          </a:p>
          <a:p>
            <a:r>
              <a:rPr lang="en-US" dirty="0" smtClean="0"/>
              <a:t>Apply cycle breathing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BA722E-0703-49EC-A726-BFA42F1E3C1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 Breathing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Breathe in slowly to the count of </a:t>
            </a:r>
          </a:p>
          <a:p>
            <a:pPr algn="ctr">
              <a:buNone/>
            </a:pPr>
            <a:r>
              <a:rPr lang="en-US" dirty="0" smtClean="0"/>
              <a:t>1…2…3…4…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Hold your breath to the count of </a:t>
            </a:r>
          </a:p>
          <a:p>
            <a:pPr algn="ctr">
              <a:buNone/>
            </a:pPr>
            <a:r>
              <a:rPr lang="en-US" dirty="0" smtClean="0"/>
              <a:t>1…2…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Breathe out slowly to the count of </a:t>
            </a:r>
          </a:p>
          <a:p>
            <a:pPr algn="ctr">
              <a:buNone/>
            </a:pPr>
            <a:r>
              <a:rPr lang="en-US" dirty="0" smtClean="0"/>
              <a:t>1…2…3…4…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2600" b="1" dirty="0" smtClean="0"/>
              <a:t>www.aggressionmanagement.com</a:t>
            </a:r>
            <a:endParaRPr lang="en-US" sz="2600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BA722E-0703-49EC-A726-BFA42F1E3C1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Talk to the student alone (if safe)</a:t>
            </a:r>
          </a:p>
          <a:p>
            <a:endParaRPr lang="en-US" sz="1300" dirty="0" smtClean="0"/>
          </a:p>
          <a:p>
            <a:r>
              <a:rPr lang="en-US" dirty="0" smtClean="0"/>
              <a:t>Talk should be free of time pressure</a:t>
            </a:r>
          </a:p>
          <a:p>
            <a:endParaRPr lang="en-US" sz="1300" dirty="0" smtClean="0"/>
          </a:p>
          <a:p>
            <a:r>
              <a:rPr lang="en-US" dirty="0" smtClean="0"/>
              <a:t>Seek to understand, not to judge</a:t>
            </a:r>
          </a:p>
          <a:p>
            <a:endParaRPr lang="en-US" sz="1300" dirty="0" smtClean="0"/>
          </a:p>
          <a:p>
            <a:r>
              <a:rPr lang="en-US" dirty="0" smtClean="0"/>
              <a:t>Listen to his/her point of view</a:t>
            </a:r>
          </a:p>
          <a:p>
            <a:endParaRPr lang="en-US" sz="1200" dirty="0" smtClean="0"/>
          </a:p>
          <a:p>
            <a:r>
              <a:rPr lang="en-US" dirty="0" smtClean="0"/>
              <a:t>Discuss with neutral tone; no sarcasm</a:t>
            </a:r>
          </a:p>
          <a:p>
            <a:endParaRPr lang="en-US" sz="1200" dirty="0" smtClean="0"/>
          </a:p>
          <a:p>
            <a:r>
              <a:rPr lang="en-US" dirty="0" smtClean="0"/>
              <a:t>Build connection; working together</a:t>
            </a:r>
          </a:p>
          <a:p>
            <a:endParaRPr lang="en-US" sz="1100" dirty="0" smtClean="0"/>
          </a:p>
          <a:p>
            <a:r>
              <a:rPr lang="en-US" dirty="0" smtClean="0"/>
              <a:t>Use Motivational Interviewing skills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BA722E-0703-49EC-A726-BFA42F1E3C1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Motivational Interviewing involves:</a:t>
            </a:r>
          </a:p>
          <a:p>
            <a:pPr>
              <a:buNone/>
            </a:pPr>
            <a:endParaRPr lang="en-US" sz="1100" b="1" dirty="0" smtClean="0"/>
          </a:p>
          <a:p>
            <a:pPr lvl="1"/>
            <a:r>
              <a:rPr lang="en-US" dirty="0" smtClean="0"/>
              <a:t>Expressing Empathy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Developing Discrepancy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Avoiding Argumentation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Rolling with Resistance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Supporting Self-Efficacy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BA722E-0703-49EC-A726-BFA42F1E3C1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A student behaves in an entitled manner.  He texts in </a:t>
            </a:r>
          </a:p>
          <a:p>
            <a:pPr>
              <a:buNone/>
            </a:pPr>
            <a:r>
              <a:rPr lang="en-US" sz="2400" dirty="0" smtClean="0"/>
              <a:t>class, shows up late, gets up  frequently to use the </a:t>
            </a:r>
          </a:p>
          <a:p>
            <a:pPr>
              <a:buNone/>
            </a:pPr>
            <a:r>
              <a:rPr lang="en-US" sz="2400" dirty="0" smtClean="0"/>
              <a:t>bathroom (or take a smoke break) &amp; surfs the Internet </a:t>
            </a:r>
          </a:p>
          <a:p>
            <a:pPr>
              <a:buNone/>
            </a:pPr>
            <a:r>
              <a:rPr lang="en-US" sz="2400" dirty="0" smtClean="0"/>
              <a:t>during class. The student was asked to reduce these </a:t>
            </a:r>
          </a:p>
          <a:p>
            <a:pPr>
              <a:buNone/>
            </a:pPr>
            <a:r>
              <a:rPr lang="en-US" sz="2400" dirty="0" smtClean="0"/>
              <a:t>behaviors. He does not comply.  The student smells of </a:t>
            </a:r>
          </a:p>
          <a:p>
            <a:pPr>
              <a:buNone/>
            </a:pPr>
            <a:r>
              <a:rPr lang="en-US" sz="2400" dirty="0" smtClean="0"/>
              <a:t>alcohol &amp; talks about parties the night before.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BA722E-0703-49EC-A726-BFA42F1E3C1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Poll #3:  What Bothers You Most?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1. Frustrated with admissions standards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Angry/Anxious about lost lecture time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Not sure how to handle problems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Don’t like having to police students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5. Lack of compliance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6. Misuse of technology in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BA722E-0703-49EC-A726-BFA42F1E3C1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Don’t do this:</a:t>
            </a:r>
          </a:p>
          <a:p>
            <a:pPr>
              <a:buNone/>
            </a:pPr>
            <a:endParaRPr lang="en-US" b="1" dirty="0" smtClean="0"/>
          </a:p>
          <a:p>
            <a:pPr lvl="1"/>
            <a:r>
              <a:rPr lang="en-US" dirty="0" smtClean="0"/>
              <a:t>Begin intervention annoyed &amp; frustrated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Make assumptions about their motivation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Talk much; avoid listening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Increase hierarchy between student/</a:t>
            </a:r>
            <a:r>
              <a:rPr lang="en-US" dirty="0" err="1" smtClean="0"/>
              <a:t>prof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BA722E-0703-49EC-A726-BFA42F1E3C1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Concepts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Learn and use names</a:t>
            </a:r>
          </a:p>
          <a:p>
            <a:endParaRPr lang="en-US" dirty="0" smtClean="0"/>
          </a:p>
          <a:p>
            <a:r>
              <a:rPr lang="en-US" dirty="0" smtClean="0"/>
              <a:t>Low-level intervention can prevent high-level issues</a:t>
            </a:r>
          </a:p>
          <a:p>
            <a:endParaRPr lang="en-US" dirty="0" smtClean="0"/>
          </a:p>
          <a:p>
            <a:r>
              <a:rPr lang="en-US" dirty="0" smtClean="0"/>
              <a:t>Set expectations early and often</a:t>
            </a:r>
          </a:p>
          <a:p>
            <a:endParaRPr lang="en-US" dirty="0" smtClean="0"/>
          </a:p>
          <a:p>
            <a:r>
              <a:rPr lang="en-US" dirty="0" smtClean="0"/>
              <a:t>Anticipate high-risk contexts</a:t>
            </a:r>
          </a:p>
          <a:p>
            <a:endParaRPr lang="en-US" dirty="0" smtClean="0"/>
          </a:p>
          <a:p>
            <a:r>
              <a:rPr lang="en-US" dirty="0" smtClean="0"/>
              <a:t>Consider impact, not just intent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BA722E-0703-49EC-A726-BFA42F1E3C1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Do this:</a:t>
            </a:r>
          </a:p>
          <a:p>
            <a:pPr>
              <a:buNone/>
            </a:pPr>
            <a:endParaRPr lang="en-US" sz="1100" b="1" dirty="0" smtClean="0"/>
          </a:p>
          <a:p>
            <a:pPr lvl="1"/>
            <a:r>
              <a:rPr lang="en-US" sz="2400" dirty="0" smtClean="0"/>
              <a:t>Have a calm, cool &amp; collected mindset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Share concerns without judgment &amp; assumptions; neutral, ‘just the facts’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Listen to student, show respect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Align with the student toward success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Avoid sarcasm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Stay solution focused (what next?)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BA722E-0703-49EC-A726-BFA42F1E3C1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Difficult Conversations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Eight Step Outline for Difficult Conversations</a:t>
            </a:r>
          </a:p>
          <a:p>
            <a:pPr>
              <a:buNone/>
            </a:pPr>
            <a:endParaRPr lang="en-US" sz="1200" b="1" dirty="0" smtClean="0"/>
          </a:p>
          <a:p>
            <a:pPr lvl="1"/>
            <a:r>
              <a:rPr lang="en-US" dirty="0" smtClean="0"/>
              <a:t>Describe the behavior &amp; its impacts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Listen to the their perspective &amp; response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Discuss appropriate behavior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Discuss resources to promote success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Reiterate or set parameters for future behaviors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BA722E-0703-49EC-A726-BFA42F1E3C1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Difficult Conversations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48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Eight Step Outline</a:t>
            </a:r>
          </a:p>
          <a:p>
            <a:pPr>
              <a:buNone/>
            </a:pPr>
            <a:endParaRPr lang="en-US" b="1" dirty="0" smtClean="0"/>
          </a:p>
          <a:p>
            <a:pPr lvl="1"/>
            <a:r>
              <a:rPr lang="en-US" dirty="0" smtClean="0"/>
              <a:t>Share consequences for noncompliance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Summarize the conversation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Inform of any follow up:</a:t>
            </a:r>
          </a:p>
          <a:p>
            <a:pPr lvl="2"/>
            <a:r>
              <a:rPr lang="en-US" dirty="0" smtClean="0"/>
              <a:t>Document the conversation &amp; plan</a:t>
            </a:r>
          </a:p>
          <a:p>
            <a:pPr lvl="2"/>
            <a:r>
              <a:rPr lang="en-US" dirty="0" smtClean="0"/>
              <a:t>Decide who you will inform</a:t>
            </a:r>
          </a:p>
          <a:p>
            <a:pPr lvl="2"/>
            <a:r>
              <a:rPr lang="en-US" dirty="0" smtClean="0"/>
              <a:t>Check in with the student,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BA722E-0703-49EC-A726-BFA42F1E3C1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An older student emails her adjunct faculty member, </a:t>
            </a:r>
          </a:p>
          <a:p>
            <a:pPr>
              <a:buNone/>
            </a:pPr>
            <a:r>
              <a:rPr lang="en-US" sz="2400" dirty="0" smtClean="0"/>
              <a:t>challenging two exam questions &amp; her grade. The faculty </a:t>
            </a:r>
          </a:p>
          <a:p>
            <a:pPr>
              <a:buNone/>
            </a:pPr>
            <a:r>
              <a:rPr lang="en-US" sz="2400" dirty="0" smtClean="0"/>
              <a:t>member responds via email.  Then the student brings it up </a:t>
            </a:r>
          </a:p>
          <a:p>
            <a:pPr>
              <a:buNone/>
            </a:pPr>
            <a:r>
              <a:rPr lang="en-US" sz="2400" dirty="0" smtClean="0"/>
              <a:t>during class, becoming argumentative &amp; enraged, resulting </a:t>
            </a:r>
          </a:p>
          <a:p>
            <a:pPr>
              <a:buNone/>
            </a:pPr>
            <a:r>
              <a:rPr lang="en-US" sz="2400" dirty="0" smtClean="0"/>
              <a:t>in her yelling &amp; shoving a desk 6 feet across the room.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BA722E-0703-49EC-A726-BFA42F1E3C1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Poll #4:  What Bothers You Most?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1. Entitled attitude by student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Dangerous escalation in class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Student behavior stealing teaching</a:t>
            </a:r>
          </a:p>
          <a:p>
            <a:pPr>
              <a:buNone/>
            </a:pPr>
            <a:r>
              <a:rPr lang="en-US" dirty="0" smtClean="0"/>
              <a:t>    time other students deserve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Student lacks responsibility for exam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5. Student’s lack of respect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BA722E-0703-49EC-A726-BFA42F1E3C1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Recognize both cognitive &amp; physical</a:t>
            </a:r>
          </a:p>
          <a:p>
            <a:endParaRPr lang="en-US" dirty="0" smtClean="0"/>
          </a:p>
          <a:p>
            <a:r>
              <a:rPr lang="en-US" dirty="0" smtClean="0"/>
              <a:t>Phases: Trigger, Escalation &amp; Crisis</a:t>
            </a:r>
          </a:p>
          <a:p>
            <a:endParaRPr lang="en-US" dirty="0" smtClean="0"/>
          </a:p>
          <a:p>
            <a:r>
              <a:rPr lang="en-US" dirty="0" smtClean="0"/>
              <a:t>Impact both professor &amp; student</a:t>
            </a:r>
          </a:p>
          <a:p>
            <a:endParaRPr lang="en-US" dirty="0" smtClean="0"/>
          </a:p>
          <a:p>
            <a:r>
              <a:rPr lang="en-US" dirty="0" smtClean="0"/>
              <a:t>“Am I making this worse or better?”</a:t>
            </a:r>
          </a:p>
          <a:p>
            <a:endParaRPr lang="en-US" dirty="0" smtClean="0"/>
          </a:p>
          <a:p>
            <a:r>
              <a:rPr lang="en-US" dirty="0" smtClean="0"/>
              <a:t>Put aside attendance, grades</a:t>
            </a:r>
          </a:p>
          <a:p>
            <a:endParaRPr lang="en-US" dirty="0" smtClean="0"/>
          </a:p>
          <a:p>
            <a:r>
              <a:rPr lang="en-US" dirty="0" smtClean="0"/>
              <a:t>Don’t be right &amp; ‘punched in the head’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BA722E-0703-49EC-A726-BFA42F1E3C1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Understand the content (what is being said) &amp; process </a:t>
            </a:r>
          </a:p>
          <a:p>
            <a:pPr>
              <a:buNone/>
            </a:pPr>
            <a:r>
              <a:rPr lang="en-US" sz="2400" dirty="0" smtClean="0"/>
              <a:t>(how it is being said)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Spoken:</a:t>
            </a:r>
            <a:r>
              <a:rPr lang="en-US" sz="2400" dirty="0" smtClean="0"/>
              <a:t> “This test question isn’t fair! It wasn’t </a:t>
            </a:r>
          </a:p>
          <a:p>
            <a:pPr>
              <a:buNone/>
            </a:pPr>
            <a:r>
              <a:rPr lang="en-US" sz="2400" dirty="0" smtClean="0"/>
              <a:t>on the study guide &amp; the answers are </a:t>
            </a:r>
            <a:r>
              <a:rPr lang="en-US" sz="2400" dirty="0" err="1" smtClean="0"/>
              <a:t>vague.You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need to change my grade!!”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Unspoken:</a:t>
            </a:r>
            <a:r>
              <a:rPr lang="en-US" sz="2400" dirty="0" smtClean="0"/>
              <a:t> “I’m scared &amp; lost in your class, I </a:t>
            </a:r>
          </a:p>
          <a:p>
            <a:pPr>
              <a:buNone/>
            </a:pPr>
            <a:r>
              <a:rPr lang="en-US" sz="2400" dirty="0" smtClean="0"/>
              <a:t>study hard but still fall behind”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BA722E-0703-49EC-A726-BFA42F1E3C1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48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How to help?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Respond to the unspoken message to match the question being asked.</a:t>
            </a:r>
          </a:p>
          <a:p>
            <a:endParaRPr lang="en-US" dirty="0" smtClean="0"/>
          </a:p>
          <a:p>
            <a:r>
              <a:rPr lang="en-US" dirty="0" smtClean="0"/>
              <a:t>Too often, we match defenses &amp; anger. Focus on worry, concern &amp; frustration underneath.</a:t>
            </a:r>
          </a:p>
          <a:p>
            <a:endParaRPr lang="en-US" dirty="0" smtClean="0"/>
          </a:p>
          <a:p>
            <a:r>
              <a:rPr lang="en-US" dirty="0" smtClean="0"/>
              <a:t> As Covey says, “Seek first to understand and then be understood”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BA722E-0703-49EC-A726-BFA42F1E3C1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a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How to help?</a:t>
            </a:r>
          </a:p>
          <a:p>
            <a:pPr>
              <a:buNone/>
            </a:pPr>
            <a:endParaRPr lang="en-US" b="1" dirty="0" smtClean="0"/>
          </a:p>
          <a:p>
            <a:pPr lvl="1"/>
            <a:r>
              <a:rPr lang="en-US" dirty="0" smtClean="0"/>
              <a:t>Calm mindset and develop rapport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Build a bridge between you and them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Realize the way you see things isn’t always the way they see things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BA722E-0703-49EC-A726-BFA42F1E3C1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See crisis response as a two-step model</a:t>
            </a:r>
          </a:p>
          <a:p>
            <a:pPr lvl="1"/>
            <a:r>
              <a:rPr lang="en-US" dirty="0" smtClean="0"/>
              <a:t>Address dangerous behavior first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Follow with proper backup/support</a:t>
            </a:r>
          </a:p>
          <a:p>
            <a:pPr lvl="1"/>
            <a:r>
              <a:rPr lang="en-US" dirty="0" smtClean="0"/>
              <a:t>You schedule the time and place</a:t>
            </a:r>
          </a:p>
          <a:p>
            <a:pPr lvl="1"/>
            <a:r>
              <a:rPr lang="en-US" dirty="0" smtClean="0"/>
              <a:t>Include Dean, police, counseling…</a:t>
            </a:r>
            <a:endParaRPr lang="en-US" dirty="0"/>
          </a:p>
        </p:txBody>
      </p:sp>
      <p:sp>
        <p:nvSpPr>
          <p:cNvPr id="6" name="Pentagon 5"/>
          <p:cNvSpPr/>
          <p:nvPr/>
        </p:nvSpPr>
        <p:spPr>
          <a:xfrm>
            <a:off x="4648200" y="3124200"/>
            <a:ext cx="2133600" cy="838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entagon 3"/>
          <p:cNvSpPr/>
          <p:nvPr/>
        </p:nvSpPr>
        <p:spPr>
          <a:xfrm>
            <a:off x="228600" y="3124200"/>
            <a:ext cx="2133600" cy="838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entagon 4"/>
          <p:cNvSpPr/>
          <p:nvPr/>
        </p:nvSpPr>
        <p:spPr>
          <a:xfrm>
            <a:off x="2438400" y="3124200"/>
            <a:ext cx="2133600" cy="838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6"/>
          <p:cNvSpPr/>
          <p:nvPr/>
        </p:nvSpPr>
        <p:spPr>
          <a:xfrm>
            <a:off x="6858000" y="3124200"/>
            <a:ext cx="2133600" cy="838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33528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Calmly Discuss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90800" y="3200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Redirect Behavior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76800" y="32004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Separate</a:t>
            </a:r>
          </a:p>
          <a:p>
            <a:r>
              <a:rPr lang="en-US" dirty="0" smtClean="0"/>
              <a:t>Student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10400" y="32004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Dismiss</a:t>
            </a:r>
          </a:p>
          <a:p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BA722E-0703-49EC-A726-BFA42F1E3C1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Concepts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Intervene at lowest effective level</a:t>
            </a:r>
          </a:p>
          <a:p>
            <a:endParaRPr lang="en-US" dirty="0" smtClean="0"/>
          </a:p>
          <a:p>
            <a:r>
              <a:rPr lang="en-US" dirty="0" smtClean="0"/>
              <a:t>Relationships are critical</a:t>
            </a:r>
          </a:p>
          <a:p>
            <a:endParaRPr lang="en-US" dirty="0" smtClean="0"/>
          </a:p>
          <a:p>
            <a:r>
              <a:rPr lang="en-US" dirty="0" smtClean="0"/>
              <a:t>Students won’t change behavior if they don’t know what they’re doing wrong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BA722E-0703-49EC-A726-BFA42F1E3C1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Magna Online Seminars, Dr. Brian Van Brunt Laura Bennett, M.Ed.</a:t>
            </a:r>
          </a:p>
          <a:p>
            <a:r>
              <a:rPr lang="en-US" sz="1800" dirty="0" smtClean="0"/>
              <a:t>www.aggressionmanagement.com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BA722E-0703-49EC-A726-BFA42F1E3C1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1026" name="Picture 2" descr="http://www.thegmatbootcamp.com/wp-content/uploads/2009/12/three-overlapping-circles.png"/>
          <p:cNvPicPr>
            <a:picLocks noChangeAspect="1" noChangeArrowheads="1"/>
          </p:cNvPicPr>
          <p:nvPr/>
        </p:nvPicPr>
        <p:blipFill>
          <a:blip r:embed="rId2" cstate="print"/>
          <a:srcRect l="14354" t="12161" r="16082" b="12173"/>
          <a:stretch>
            <a:fillRect/>
          </a:stretch>
        </p:blipFill>
        <p:spPr bwMode="auto">
          <a:xfrm>
            <a:off x="1524000" y="1735667"/>
            <a:ext cx="5334000" cy="4741333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581400" y="2514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Annoying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057400" y="4724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Dangerous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53000" y="4724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isruptive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BA722E-0703-49EC-A726-BFA42F1E3C1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Acts of aggression</a:t>
            </a:r>
          </a:p>
          <a:p>
            <a:endParaRPr lang="en-US" dirty="0" smtClean="0"/>
          </a:p>
          <a:p>
            <a:r>
              <a:rPr lang="en-US" dirty="0" smtClean="0"/>
              <a:t>Threats towards self or others</a:t>
            </a:r>
          </a:p>
          <a:p>
            <a:endParaRPr lang="en-US" dirty="0" smtClean="0"/>
          </a:p>
          <a:p>
            <a:r>
              <a:rPr lang="en-US" dirty="0" smtClean="0"/>
              <a:t>Depression or hopelessness</a:t>
            </a:r>
          </a:p>
          <a:p>
            <a:endParaRPr lang="en-US" dirty="0" smtClean="0"/>
          </a:p>
          <a:p>
            <a:r>
              <a:rPr lang="en-US" dirty="0" smtClean="0"/>
              <a:t>Endorsing violence or weapons</a:t>
            </a:r>
          </a:p>
          <a:p>
            <a:endParaRPr lang="en-US" dirty="0" smtClean="0"/>
          </a:p>
          <a:p>
            <a:r>
              <a:rPr lang="en-US" dirty="0" smtClean="0"/>
              <a:t>Anger/Agitation/Inability to cope</a:t>
            </a:r>
          </a:p>
          <a:p>
            <a:endParaRPr lang="en-US" dirty="0" smtClean="0"/>
          </a:p>
          <a:p>
            <a:r>
              <a:rPr lang="en-US" dirty="0" smtClean="0"/>
              <a:t>Seems out of touch with reality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BA722E-0703-49EC-A726-BFA42F1E3C1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Disruptive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Yelling or being excessively loud</a:t>
            </a:r>
          </a:p>
          <a:p>
            <a:endParaRPr lang="en-US" sz="1300" dirty="0" smtClean="0"/>
          </a:p>
          <a:p>
            <a:r>
              <a:rPr lang="en-US" dirty="0" smtClean="0"/>
              <a:t>Interrupting, not waiting for response</a:t>
            </a:r>
          </a:p>
          <a:p>
            <a:endParaRPr lang="en-US" sz="1300" dirty="0" smtClean="0"/>
          </a:p>
          <a:p>
            <a:r>
              <a:rPr lang="en-US" dirty="0" smtClean="0"/>
              <a:t>Hygiene concerns</a:t>
            </a:r>
          </a:p>
          <a:p>
            <a:endParaRPr lang="en-US" sz="1300" dirty="0" smtClean="0"/>
          </a:p>
          <a:p>
            <a:r>
              <a:rPr lang="en-US" dirty="0" smtClean="0"/>
              <a:t>Under the influence of substances</a:t>
            </a:r>
          </a:p>
          <a:p>
            <a:endParaRPr lang="en-US" sz="1200" dirty="0" smtClean="0"/>
          </a:p>
          <a:p>
            <a:r>
              <a:rPr lang="en-US" dirty="0" smtClean="0"/>
              <a:t>Refusing to leave or cooperate</a:t>
            </a:r>
          </a:p>
          <a:p>
            <a:endParaRPr lang="en-US" sz="1200" dirty="0" smtClean="0"/>
          </a:p>
          <a:p>
            <a:r>
              <a:rPr lang="en-US" dirty="0" smtClean="0"/>
              <a:t>Destruction of property</a:t>
            </a:r>
          </a:p>
          <a:p>
            <a:endParaRPr lang="en-US" sz="1100" dirty="0" smtClean="0"/>
          </a:p>
          <a:p>
            <a:r>
              <a:rPr lang="en-US" dirty="0" smtClean="0"/>
              <a:t>Not responding to your instructions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BA722E-0703-49EC-A726-BFA42F1E3C1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Staring</a:t>
            </a:r>
          </a:p>
          <a:p>
            <a:endParaRPr lang="en-US" sz="1300" dirty="0" smtClean="0"/>
          </a:p>
          <a:p>
            <a:r>
              <a:rPr lang="en-US" dirty="0" smtClean="0"/>
              <a:t>Not picking up on social cues</a:t>
            </a:r>
          </a:p>
          <a:p>
            <a:endParaRPr lang="en-US" sz="1300" dirty="0" smtClean="0"/>
          </a:p>
          <a:p>
            <a:r>
              <a:rPr lang="en-US" dirty="0" smtClean="0"/>
              <a:t>Occupying personal space</a:t>
            </a:r>
          </a:p>
          <a:p>
            <a:endParaRPr lang="en-US" sz="1200" dirty="0" smtClean="0"/>
          </a:p>
          <a:p>
            <a:r>
              <a:rPr lang="en-US" dirty="0" smtClean="0"/>
              <a:t>Wanting to speak to your Chair/Dean</a:t>
            </a:r>
          </a:p>
          <a:p>
            <a:endParaRPr lang="en-US" sz="1200" dirty="0" smtClean="0"/>
          </a:p>
          <a:p>
            <a:r>
              <a:rPr lang="en-US" dirty="0" smtClean="0"/>
              <a:t>Disrespectful or rude behavior</a:t>
            </a:r>
          </a:p>
          <a:p>
            <a:endParaRPr lang="en-US" sz="1200" dirty="0" smtClean="0"/>
          </a:p>
          <a:p>
            <a:r>
              <a:rPr lang="en-US" dirty="0" smtClean="0"/>
              <a:t>Threatening to sue you</a:t>
            </a:r>
          </a:p>
          <a:p>
            <a:endParaRPr lang="en-US" sz="1100" dirty="0" smtClean="0"/>
          </a:p>
          <a:p>
            <a:r>
              <a:rPr lang="en-US" dirty="0" smtClean="0"/>
              <a:t>Monopolizing your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BA722E-0703-49EC-A726-BFA42F1E3C1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How do you feel when students exhibit these </a:t>
            </a:r>
          </a:p>
          <a:p>
            <a:pPr>
              <a:buNone/>
            </a:pPr>
            <a:r>
              <a:rPr lang="en-US" dirty="0" smtClean="0"/>
              <a:t>behaviors?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sz="2400" dirty="0" smtClean="0"/>
              <a:t>1.  Frustrated</a:t>
            </a:r>
          </a:p>
          <a:p>
            <a:pPr marL="514350" indent="-514350">
              <a:buNone/>
            </a:pPr>
            <a:endParaRPr lang="en-US" sz="1500" dirty="0" smtClean="0"/>
          </a:p>
          <a:p>
            <a:pPr marL="514350" indent="-514350">
              <a:buNone/>
            </a:pPr>
            <a:r>
              <a:rPr lang="en-US" sz="2400" dirty="0" smtClean="0"/>
              <a:t>2.  Scared</a:t>
            </a:r>
          </a:p>
          <a:p>
            <a:pPr marL="514350" indent="-514350">
              <a:buNone/>
            </a:pPr>
            <a:endParaRPr lang="en-US" sz="1500" dirty="0" smtClean="0"/>
          </a:p>
          <a:p>
            <a:pPr marL="514350" indent="-514350">
              <a:buNone/>
            </a:pPr>
            <a:r>
              <a:rPr lang="en-US" sz="2400" dirty="0" smtClean="0"/>
              <a:t>3.  Annoyed</a:t>
            </a:r>
          </a:p>
          <a:p>
            <a:pPr marL="514350" indent="-514350">
              <a:buNone/>
            </a:pPr>
            <a:endParaRPr lang="en-US" sz="1500" dirty="0" smtClean="0"/>
          </a:p>
          <a:p>
            <a:pPr marL="514350" indent="-514350">
              <a:buNone/>
            </a:pPr>
            <a:r>
              <a:rPr lang="en-US" sz="2400" dirty="0" smtClean="0"/>
              <a:t>4.  Uncomfortable</a:t>
            </a:r>
          </a:p>
          <a:p>
            <a:pPr marL="514350" indent="-514350">
              <a:buNone/>
            </a:pPr>
            <a:endParaRPr lang="en-US" sz="1400" dirty="0" smtClean="0"/>
          </a:p>
          <a:p>
            <a:pPr marL="514350" indent="-514350">
              <a:buNone/>
            </a:pPr>
            <a:r>
              <a:rPr lang="en-US" sz="2400" dirty="0" smtClean="0"/>
              <a:t>5.  Not bothered at all</a:t>
            </a:r>
            <a:endParaRPr lang="en-US" sz="2400" dirty="0"/>
          </a:p>
        </p:txBody>
      </p:sp>
      <p:pic>
        <p:nvPicPr>
          <p:cNvPr id="17410" name="Picture 2" descr="http://thedeafsage.files.wordpress.com/2009/02/pulling-hair-out.gif?w=4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971800"/>
            <a:ext cx="2381250" cy="2724151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BA722E-0703-49EC-A726-BFA42F1E3C1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Ask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Is there imminent danger?</a:t>
            </a:r>
          </a:p>
          <a:p>
            <a:endParaRPr lang="en-US" sz="1100" dirty="0" smtClean="0"/>
          </a:p>
          <a:p>
            <a:r>
              <a:rPr lang="en-US" sz="2400" dirty="0" smtClean="0"/>
              <a:t>Is there a possible threat?</a:t>
            </a:r>
          </a:p>
          <a:p>
            <a:endParaRPr lang="en-US" sz="1100" dirty="0" smtClean="0"/>
          </a:p>
          <a:p>
            <a:r>
              <a:rPr lang="en-US" sz="2400" dirty="0" smtClean="0"/>
              <a:t>Can I resolve this situation?</a:t>
            </a:r>
          </a:p>
          <a:p>
            <a:endParaRPr lang="en-US" sz="1100" dirty="0" smtClean="0"/>
          </a:p>
          <a:p>
            <a:r>
              <a:rPr lang="en-US" sz="2400" dirty="0" smtClean="0"/>
              <a:t>If not, what can I do to help manage it until I can get support?</a:t>
            </a:r>
          </a:p>
          <a:p>
            <a:endParaRPr lang="en-US" sz="1100" dirty="0" smtClean="0"/>
          </a:p>
          <a:p>
            <a:r>
              <a:rPr lang="en-US" sz="2400" dirty="0" smtClean="0"/>
              <a:t>What should I report and to whom?</a:t>
            </a:r>
          </a:p>
          <a:p>
            <a:endParaRPr lang="en-US" sz="2400" dirty="0" smtClean="0"/>
          </a:p>
          <a:p>
            <a:pPr algn="ctr">
              <a:buNone/>
            </a:pPr>
            <a:r>
              <a:rPr lang="en-US" sz="2400" b="1" i="1" dirty="0" smtClean="0"/>
              <a:t>Strive to resolve the situation at the</a:t>
            </a:r>
          </a:p>
          <a:p>
            <a:pPr algn="ctr">
              <a:buNone/>
            </a:pPr>
            <a:r>
              <a:rPr lang="en-US" sz="2400" b="1" i="1" dirty="0" smtClean="0"/>
              <a:t>lowest level possible.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BA722E-0703-49EC-A726-BFA42F1E3C1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155</TotalTime>
  <Words>1136</Words>
  <Application>Microsoft Office PowerPoint</Application>
  <PresentationFormat>On-screen Show (4:3)</PresentationFormat>
  <Paragraphs>336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Median</vt:lpstr>
      <vt:lpstr>Slide 1</vt:lpstr>
      <vt:lpstr>Core Concepts </vt:lpstr>
      <vt:lpstr>Core Concepts </vt:lpstr>
      <vt:lpstr>Overview</vt:lpstr>
      <vt:lpstr>Dangerous</vt:lpstr>
      <vt:lpstr>Disruptive</vt:lpstr>
      <vt:lpstr>Annoying</vt:lpstr>
      <vt:lpstr>Poll #1</vt:lpstr>
      <vt:lpstr>Questions to Ask Yourself</vt:lpstr>
      <vt:lpstr>Reporting/Referring </vt:lpstr>
      <vt:lpstr>Case #1</vt:lpstr>
      <vt:lpstr>Poll #2:  What Bothers You Most?</vt:lpstr>
      <vt:lpstr>Proper Mindset</vt:lpstr>
      <vt:lpstr>Cycle Breathing</vt:lpstr>
      <vt:lpstr>Setting the Stage</vt:lpstr>
      <vt:lpstr>Setting the Stage</vt:lpstr>
      <vt:lpstr>Case #2</vt:lpstr>
      <vt:lpstr>Poll #3:  What Bothers You Most?</vt:lpstr>
      <vt:lpstr>Poor</vt:lpstr>
      <vt:lpstr>Good</vt:lpstr>
      <vt:lpstr>Handling Difficult Conversations</vt:lpstr>
      <vt:lpstr>Handling Difficult Conversations</vt:lpstr>
      <vt:lpstr>Case #3</vt:lpstr>
      <vt:lpstr>Poll #4:  What Bothers You Most?</vt:lpstr>
      <vt:lpstr>Aggression</vt:lpstr>
      <vt:lpstr>Meta Communication</vt:lpstr>
      <vt:lpstr>Meta Communication</vt:lpstr>
      <vt:lpstr>Build a Connection</vt:lpstr>
      <vt:lpstr>Crisis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Handling AnnOYING, Dangerous and disruptive studenTs</dc:title>
  <dc:creator>chemearl</dc:creator>
  <cp:lastModifiedBy>Renee T. Becker</cp:lastModifiedBy>
  <cp:revision>10</cp:revision>
  <dcterms:created xsi:type="dcterms:W3CDTF">2012-08-14T21:08:11Z</dcterms:created>
  <dcterms:modified xsi:type="dcterms:W3CDTF">2012-08-22T21:41:02Z</dcterms:modified>
</cp:coreProperties>
</file>