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3"/>
  </p:notesMasterIdLst>
  <p:handoutMasterIdLst>
    <p:handoutMasterId r:id="rId14"/>
  </p:handoutMasterIdLst>
  <p:sldIdLst>
    <p:sldId id="515" r:id="rId2"/>
    <p:sldId id="516" r:id="rId3"/>
    <p:sldId id="546" r:id="rId4"/>
    <p:sldId id="553" r:id="rId5"/>
    <p:sldId id="554" r:id="rId6"/>
    <p:sldId id="556" r:id="rId7"/>
    <p:sldId id="557" r:id="rId8"/>
    <p:sldId id="555" r:id="rId9"/>
    <p:sldId id="560" r:id="rId10"/>
    <p:sldId id="561" r:id="rId11"/>
    <p:sldId id="51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1B2"/>
    <a:srgbClr val="009900"/>
    <a:srgbClr val="0000FF"/>
    <a:srgbClr val="FF3300"/>
    <a:srgbClr val="BC7A22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4" autoAdjust="0"/>
    <p:restoredTop sz="93109" autoAdjust="0"/>
  </p:normalViewPr>
  <p:slideViewPr>
    <p:cSldViewPr>
      <p:cViewPr>
        <p:scale>
          <a:sx n="93" d="100"/>
          <a:sy n="93" d="100"/>
        </p:scale>
        <p:origin x="-53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B5E6DE-825E-4D85-9288-F2B30675D3FC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DE3851-D1AC-4DEA-AB0F-F57B24E30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377DFF-F77D-47AF-8A2A-98ECD3EE39AE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427D4-F565-417F-96D2-BCDEBCD6D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C0A3F7-78E2-498E-AFC4-24EBA826A57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2C8B23-AD35-4C8F-BF90-AB9C275AE61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C0CB1E-E8C8-412A-BD08-B6EF032DD6D5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C63892-9E99-4A58-B6B7-1AF316A9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56EC-9D4C-4587-BD4A-E69E287E449D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52EC-3724-4F9D-B259-655D7C215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8D29-35FC-45D7-9527-BE9600B68FE8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01CE-DA56-4EB5-AE6B-80B9AA36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59E6-B684-446E-99E4-492D34942778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EF83-7BE0-471A-B2C2-E4593E2A4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9EF013-17BD-404C-B7C7-D0FC653BB4E8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810B9-0BE6-4BA7-8711-77E8A7AA2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8287-ADA0-4D00-ABE9-799AB6F1B30D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5D3-18D9-44DD-9012-3451838C2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0BF371-89F7-4E63-ADDE-F1819FE1ED8F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513BF3-E7A7-4E04-BE56-08D5188C0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0E85-EDA3-44C2-9198-5E9D6D36B2A6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C1E9-ED47-453F-8F67-3BE79677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4EA800-60F0-4DBD-BEBE-4FD2AFB94E42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AD2608-1071-44C1-9082-0343BF24A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5AA98C-F075-4839-A675-07A79C70580C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E94F2F-447A-4C53-ADB2-33B16FDE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E41FE-08D6-4644-8B05-C006FEB0B17E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BA34B1-3EEB-4B6C-8490-E0539661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496A01A-C22C-420E-A9A0-7E9EA02ED8E4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11CFC23-916F-4046-B5DF-3DDE79F1C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F4259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lide_1 cropped (cover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 bwMode="auto">
          <a:xfrm>
            <a:off x="990600" y="2362200"/>
            <a:ext cx="7407275" cy="21367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Chapter 3 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Non-Linear Functions and Applications</a:t>
            </a:r>
            <a:br>
              <a:rPr lang="en-US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1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lang="en-US" sz="4900" dirty="0" smtClean="0"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Section 3.3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905000"/>
            <a:ext cx="72390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sz="2400" dirty="0">
              <a:latin typeface="+mj-lt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latin typeface="+mj-lt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latin typeface="+mj-lt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3 (for conte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1524000" y="337067"/>
            <a:ext cx="7391400" cy="940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100" dirty="0" smtClean="0"/>
              <a:t>(Contd.)</a:t>
            </a:r>
            <a:endParaRPr lang="en-US" sz="2100" dirty="0" smtClean="0"/>
          </a:p>
          <a:p>
            <a:r>
              <a:rPr lang="en-US" sz="2100" dirty="0" smtClean="0"/>
              <a:t>c. How much will Markus earn if he works 25 hours? Find your answer algebraically and verify graphically</a:t>
            </a:r>
            <a:r>
              <a:rPr lang="en-US" sz="2100" dirty="0" smtClean="0"/>
              <a:t>.</a:t>
            </a:r>
          </a:p>
          <a:p>
            <a:endParaRPr lang="en-US" sz="21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>
                <a:solidFill>
                  <a:srgbClr val="7030A0"/>
                </a:solidFill>
              </a:rPr>
              <a:t>For 25 hours, the  second piece applies:</a:t>
            </a:r>
          </a:p>
          <a:p>
            <a:r>
              <a:rPr lang="en-US" sz="2100" dirty="0" smtClean="0">
                <a:solidFill>
                  <a:srgbClr val="7030A0"/>
                </a:solidFill>
              </a:rPr>
              <a:t>S(25) = 11.80(25) + 55 = $350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457200" indent="-457200"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algn="ctr"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  <a:p>
            <a:pPr marL="457200" indent="-457200"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819400" y="1676400"/>
          <a:ext cx="4724400" cy="788965"/>
        </p:xfrm>
        <a:graphic>
          <a:graphicData uri="http://schemas.openxmlformats.org/presentationml/2006/ole">
            <p:oleObj spid="_x0000_s10242" name="Equation" r:id="rId4" imgW="4267080" imgH="711000" progId="Equation.3">
              <p:embed/>
            </p:oleObj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733800"/>
            <a:ext cx="3276600" cy="2453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Slide_4 (bottom design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1447800" y="2455863"/>
            <a:ext cx="792480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indent="457200" eaLnBrk="0" hangingPunct="0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838200" y="1981200"/>
            <a:ext cx="7620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Using your textbook, practice the problems assigned by your instructor to review the concepts from </a:t>
            </a:r>
            <a:r>
              <a:rPr lang="en-US" sz="3200"/>
              <a:t>Section </a:t>
            </a:r>
            <a:r>
              <a:rPr lang="en-US" sz="3200" smtClean="0"/>
              <a:t>3.3.</a:t>
            </a:r>
            <a:endParaRPr lang="en-US" sz="3200" dirty="0"/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lide_2 (for sections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 bwMode="auto">
          <a:xfrm>
            <a:off x="1066800" y="1600200"/>
            <a:ext cx="7407275" cy="1447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Section 3.3 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   Piecewise-Defined Functions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endParaRPr lang="en-US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990600" y="2895600"/>
            <a:ext cx="8991600" cy="49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 Definition and Graphs</a:t>
            </a:r>
          </a:p>
          <a:p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 Applications                 </a:t>
            </a:r>
          </a:p>
          <a:p>
            <a:r>
              <a:rPr lang="en-US" sz="2400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en-US" sz="2300" dirty="0" smtClean="0"/>
              <a:t> </a:t>
            </a:r>
            <a:endParaRPr lang="en-US" sz="2300" dirty="0"/>
          </a:p>
          <a:p>
            <a:r>
              <a:rPr lang="en-US" sz="2000" dirty="0"/>
              <a:t> 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Font typeface="Arial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295400" y="152400"/>
            <a:ext cx="7696200" cy="1568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smtClean="0">
                <a:latin typeface="Arial" pitchFamily="34" charset="0"/>
                <a:cs typeface="Arial" pitchFamily="34" charset="0"/>
              </a:rPr>
              <a:t>What is a Piecewise-Defined Function?</a:t>
            </a:r>
          </a:p>
          <a:p>
            <a:pPr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300" b="1" dirty="0" smtClean="0"/>
              <a:t>A piecewise-defined function</a:t>
            </a:r>
            <a:r>
              <a:rPr lang="en-US" sz="2300" dirty="0" smtClean="0"/>
              <a:t> is one defined with different formulas for different parts of its domain.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2300" dirty="0" smtClean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300" dirty="0" smtClean="0"/>
              <a:t>The function is “divided in pieces” and will behave in a different manner based on the value of the input, (</a:t>
            </a:r>
            <a:r>
              <a:rPr lang="en-US" sz="2300" b="1" dirty="0" smtClean="0"/>
              <a:t>x</a:t>
            </a:r>
            <a:r>
              <a:rPr lang="en-US" sz="2300" dirty="0" smtClean="0"/>
              <a:t>).	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300" dirty="0" smtClean="0"/>
              <a:t>Example: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2300" dirty="0" smtClean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2300" dirty="0" smtClean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2300" dirty="0" smtClean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300" dirty="0" smtClean="0"/>
              <a:t>For input values of x </a:t>
            </a:r>
            <a:r>
              <a:rPr lang="en-US" sz="2300" dirty="0" smtClean="0">
                <a:sym typeface="Symbol"/>
              </a:rPr>
              <a:t> </a:t>
            </a:r>
            <a:r>
              <a:rPr lang="en-US" sz="2300" dirty="0" smtClean="0"/>
              <a:t>–</a:t>
            </a:r>
            <a:r>
              <a:rPr lang="en-US" sz="2300" dirty="0" smtClean="0">
                <a:sym typeface="Symbol"/>
              </a:rPr>
              <a:t>2</a:t>
            </a:r>
            <a:r>
              <a:rPr lang="en-US" sz="2300" dirty="0" smtClean="0">
                <a:sym typeface="Symbol"/>
              </a:rPr>
              <a:t>, we use the piece f(x) = |x + 5|. </a:t>
            </a: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300" dirty="0" smtClean="0">
                <a:sym typeface="Symbol"/>
              </a:rPr>
              <a:t>For input values of x &gt; </a:t>
            </a:r>
            <a:r>
              <a:rPr lang="en-US" sz="2300" dirty="0" smtClean="0"/>
              <a:t>–</a:t>
            </a:r>
            <a:r>
              <a:rPr lang="en-US" sz="2300" dirty="0" smtClean="0">
                <a:sym typeface="Symbol"/>
              </a:rPr>
              <a:t>2</a:t>
            </a:r>
            <a:r>
              <a:rPr lang="en-US" sz="2300" dirty="0" smtClean="0">
                <a:sym typeface="Symbol"/>
              </a:rPr>
              <a:t>, </a:t>
            </a:r>
            <a:r>
              <a:rPr lang="en-US" sz="2300" dirty="0" smtClean="0"/>
              <a:t>	we use the piece f(x) = x</a:t>
            </a:r>
            <a:r>
              <a:rPr lang="en-US" sz="2300" baseline="30000" dirty="0" smtClean="0"/>
              <a:t>2</a:t>
            </a:r>
            <a:r>
              <a:rPr lang="en-US" sz="2300" dirty="0" smtClean="0"/>
              <a:t> – 8.	</a:t>
            </a:r>
          </a:p>
          <a:p>
            <a:pPr>
              <a:lnSpc>
                <a:spcPct val="150000"/>
              </a:lnSpc>
              <a:defRPr/>
            </a:pPr>
            <a:r>
              <a:rPr lang="en-US" sz="2300" dirty="0" smtClean="0"/>
              <a:t> 	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 smtClean="0"/>
              <a:t> 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895600" y="3124200"/>
          <a:ext cx="3312661" cy="935929"/>
        </p:xfrm>
        <a:graphic>
          <a:graphicData uri="http://schemas.openxmlformats.org/presentationml/2006/ole">
            <p:oleObj spid="_x0000_s4099" name="Equation" r:id="rId4" imgW="297180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3 (for conte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1524000" y="228600"/>
            <a:ext cx="7391400" cy="887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50" dirty="0" smtClean="0"/>
              <a:t>Let</a:t>
            </a:r>
            <a:endParaRPr lang="en-US" sz="2050" dirty="0"/>
          </a:p>
          <a:p>
            <a:pPr>
              <a:defRPr/>
            </a:pPr>
            <a:endParaRPr lang="en-US" sz="2050" dirty="0" smtClean="0"/>
          </a:p>
          <a:p>
            <a:pPr>
              <a:defRPr/>
            </a:pPr>
            <a:endParaRPr lang="en-US" sz="2050" dirty="0" smtClean="0"/>
          </a:p>
          <a:p>
            <a:pPr>
              <a:defRPr/>
            </a:pPr>
            <a:r>
              <a:rPr lang="en-US" sz="2050" dirty="0" smtClean="0"/>
              <a:t>a</a:t>
            </a:r>
            <a:r>
              <a:rPr lang="en-US" sz="2050" dirty="0"/>
              <a:t>. Find f</a:t>
            </a:r>
            <a:r>
              <a:rPr lang="en-US" sz="2050" dirty="0" smtClean="0"/>
              <a:t>(–7</a:t>
            </a:r>
            <a:r>
              <a:rPr lang="en-US" sz="2050" dirty="0" smtClean="0"/>
              <a:t>).  </a:t>
            </a:r>
            <a:endParaRPr lang="en-US" sz="2050" dirty="0"/>
          </a:p>
          <a:p>
            <a:pPr>
              <a:defRPr/>
            </a:pPr>
            <a:r>
              <a:rPr lang="en-US" sz="2050" dirty="0"/>
              <a:t>b. Find f(3</a:t>
            </a:r>
            <a:r>
              <a:rPr lang="en-US" sz="2050" dirty="0" smtClean="0"/>
              <a:t>).</a:t>
            </a:r>
            <a:endParaRPr lang="en-US" sz="2050" dirty="0"/>
          </a:p>
          <a:p>
            <a:pPr>
              <a:defRPr/>
            </a:pPr>
            <a:endParaRPr lang="en-US" sz="2050" dirty="0"/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50" dirty="0">
                <a:solidFill>
                  <a:srgbClr val="7030A0"/>
                </a:solidFill>
              </a:rPr>
              <a:t>a.  f</a:t>
            </a:r>
            <a:r>
              <a:rPr lang="en-US" sz="2050" dirty="0" smtClean="0">
                <a:solidFill>
                  <a:srgbClr val="7030A0"/>
                </a:solidFill>
              </a:rPr>
              <a:t>(</a:t>
            </a:r>
            <a:r>
              <a:rPr lang="en-US" sz="2050" dirty="0" smtClean="0">
                <a:solidFill>
                  <a:srgbClr val="7030A0"/>
                </a:solidFill>
              </a:rPr>
              <a:t>–</a:t>
            </a:r>
            <a:r>
              <a:rPr lang="en-US" sz="2050" dirty="0" smtClean="0">
                <a:solidFill>
                  <a:srgbClr val="7030A0"/>
                </a:solidFill>
              </a:rPr>
              <a:t>7</a:t>
            </a:r>
            <a:r>
              <a:rPr lang="en-US" sz="2050" dirty="0" smtClean="0">
                <a:solidFill>
                  <a:srgbClr val="7030A0"/>
                </a:solidFill>
              </a:rPr>
              <a:t>) </a:t>
            </a:r>
            <a:r>
              <a:rPr lang="en-US" sz="2050" dirty="0">
                <a:solidFill>
                  <a:srgbClr val="7030A0"/>
                </a:solidFill>
              </a:rPr>
              <a:t>means to find the output </a:t>
            </a:r>
            <a:r>
              <a:rPr lang="en-US" sz="2050" dirty="0" smtClean="0">
                <a:solidFill>
                  <a:srgbClr val="7030A0"/>
                </a:solidFill>
              </a:rPr>
              <a:t>when the input </a:t>
            </a:r>
            <a:r>
              <a:rPr lang="en-US" sz="2050" dirty="0">
                <a:solidFill>
                  <a:srgbClr val="7030A0"/>
                </a:solidFill>
              </a:rPr>
              <a:t>x = </a:t>
            </a:r>
            <a:r>
              <a:rPr lang="en-US" sz="2050" dirty="0" smtClean="0">
                <a:solidFill>
                  <a:srgbClr val="7030A0"/>
                </a:solidFill>
              </a:rPr>
              <a:t>–</a:t>
            </a:r>
            <a:r>
              <a:rPr lang="en-US" sz="2050" dirty="0" smtClean="0">
                <a:solidFill>
                  <a:srgbClr val="7030A0"/>
                </a:solidFill>
              </a:rPr>
              <a:t>7</a:t>
            </a:r>
            <a:r>
              <a:rPr lang="en-US" sz="2050" dirty="0" smtClean="0">
                <a:solidFill>
                  <a:srgbClr val="7030A0"/>
                </a:solidFill>
              </a:rPr>
              <a:t>. </a:t>
            </a:r>
            <a:endParaRPr lang="en-US" sz="2050" dirty="0">
              <a:solidFill>
                <a:srgbClr val="7030A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Since </a:t>
            </a:r>
            <a:r>
              <a:rPr lang="en-US" sz="2050" dirty="0" smtClean="0">
                <a:solidFill>
                  <a:srgbClr val="7030A0"/>
                </a:solidFill>
              </a:rPr>
              <a:t>–</a:t>
            </a:r>
            <a:r>
              <a:rPr lang="en-US" sz="2050" dirty="0" smtClean="0">
                <a:solidFill>
                  <a:srgbClr val="7030A0"/>
                </a:solidFill>
              </a:rPr>
              <a:t>7 </a:t>
            </a:r>
            <a:r>
              <a:rPr lang="en-US" sz="2050" dirty="0">
                <a:solidFill>
                  <a:srgbClr val="7030A0"/>
                </a:solidFill>
              </a:rPr>
              <a:t>&lt; </a:t>
            </a:r>
            <a:r>
              <a:rPr lang="en-US" sz="2050" dirty="0" smtClean="0">
                <a:solidFill>
                  <a:srgbClr val="7030A0"/>
                </a:solidFill>
              </a:rPr>
              <a:t>–</a:t>
            </a:r>
            <a:r>
              <a:rPr lang="en-US" sz="2050" dirty="0" smtClean="0">
                <a:solidFill>
                  <a:srgbClr val="7030A0"/>
                </a:solidFill>
              </a:rPr>
              <a:t>2</a:t>
            </a:r>
            <a:r>
              <a:rPr lang="en-US" sz="2050" dirty="0">
                <a:solidFill>
                  <a:srgbClr val="7030A0"/>
                </a:solidFill>
              </a:rPr>
              <a:t>, we </a:t>
            </a:r>
            <a:r>
              <a:rPr lang="en-US" sz="2050" dirty="0" smtClean="0">
                <a:solidFill>
                  <a:srgbClr val="7030A0"/>
                </a:solidFill>
              </a:rPr>
              <a:t>use the piece |</a:t>
            </a:r>
            <a:r>
              <a:rPr lang="en-US" sz="2050" dirty="0">
                <a:solidFill>
                  <a:srgbClr val="7030A0"/>
                </a:solidFill>
              </a:rPr>
              <a:t>x + 5| </a:t>
            </a:r>
            <a:r>
              <a:rPr lang="en-US" sz="2050" dirty="0" smtClean="0">
                <a:solidFill>
                  <a:srgbClr val="7030A0"/>
                </a:solidFill>
              </a:rPr>
              <a:t>and evaluate it </a:t>
            </a:r>
            <a:r>
              <a:rPr lang="en-US" sz="2050" dirty="0" smtClean="0">
                <a:solidFill>
                  <a:srgbClr val="7030A0"/>
                </a:solidFill>
              </a:rPr>
              <a:t>for        </a:t>
            </a:r>
            <a:r>
              <a:rPr lang="en-US" sz="2050" dirty="0">
                <a:solidFill>
                  <a:srgbClr val="7030A0"/>
                </a:solidFill>
              </a:rPr>
              <a:t>x = </a:t>
            </a:r>
            <a:r>
              <a:rPr lang="en-US" sz="2050" dirty="0" smtClean="0">
                <a:solidFill>
                  <a:srgbClr val="7030A0"/>
                </a:solidFill>
              </a:rPr>
              <a:t>– </a:t>
            </a:r>
            <a:r>
              <a:rPr lang="en-US" sz="2050" dirty="0" smtClean="0">
                <a:solidFill>
                  <a:srgbClr val="7030A0"/>
                </a:solidFill>
              </a:rPr>
              <a:t>7</a:t>
            </a:r>
            <a:r>
              <a:rPr lang="en-US" sz="2050" dirty="0" smtClean="0">
                <a:solidFill>
                  <a:srgbClr val="7030A0"/>
                </a:solidFill>
              </a:rPr>
              <a:t>.  </a:t>
            </a:r>
            <a:endParaRPr lang="en-US" sz="2050" dirty="0">
              <a:solidFill>
                <a:srgbClr val="7030A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3000"/>
              </a:spcAft>
              <a:defRPr/>
            </a:pPr>
            <a:r>
              <a:rPr lang="en-US" sz="2050" dirty="0">
                <a:solidFill>
                  <a:srgbClr val="7030A0"/>
                </a:solidFill>
              </a:rPr>
              <a:t> </a:t>
            </a:r>
            <a:r>
              <a:rPr lang="en-US" sz="2050" dirty="0" smtClean="0">
                <a:solidFill>
                  <a:srgbClr val="7030A0"/>
                </a:solidFill>
              </a:rPr>
              <a:t>|</a:t>
            </a:r>
            <a:r>
              <a:rPr lang="en-US" sz="2050" dirty="0" smtClean="0">
                <a:solidFill>
                  <a:srgbClr val="C00000"/>
                </a:solidFill>
              </a:rPr>
              <a:t>–</a:t>
            </a:r>
            <a:r>
              <a:rPr lang="en-US" sz="2050" dirty="0" smtClean="0">
                <a:solidFill>
                  <a:srgbClr val="C00000"/>
                </a:solidFill>
              </a:rPr>
              <a:t>7 </a:t>
            </a:r>
            <a:r>
              <a:rPr lang="en-US" sz="2050" dirty="0">
                <a:solidFill>
                  <a:srgbClr val="7030A0"/>
                </a:solidFill>
              </a:rPr>
              <a:t>+ 5| = </a:t>
            </a:r>
            <a:r>
              <a:rPr lang="en-US" sz="2050" dirty="0" smtClean="0">
                <a:solidFill>
                  <a:srgbClr val="7030A0"/>
                </a:solidFill>
              </a:rPr>
              <a:t>|– </a:t>
            </a:r>
            <a:r>
              <a:rPr lang="en-US" sz="2050" dirty="0" smtClean="0">
                <a:solidFill>
                  <a:srgbClr val="7030A0"/>
                </a:solidFill>
              </a:rPr>
              <a:t>2</a:t>
            </a:r>
            <a:r>
              <a:rPr lang="en-US" sz="2050" dirty="0" smtClean="0">
                <a:solidFill>
                  <a:srgbClr val="7030A0"/>
                </a:solidFill>
              </a:rPr>
              <a:t>| </a:t>
            </a:r>
            <a:r>
              <a:rPr lang="en-US" sz="2050" dirty="0">
                <a:solidFill>
                  <a:srgbClr val="7030A0"/>
                </a:solidFill>
              </a:rPr>
              <a:t>= </a:t>
            </a:r>
            <a:r>
              <a:rPr lang="en-US" sz="2050" dirty="0" smtClean="0">
                <a:solidFill>
                  <a:srgbClr val="7030A0"/>
                </a:solidFill>
              </a:rPr>
              <a:t>2</a:t>
            </a:r>
            <a:endParaRPr lang="en-US" sz="205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b.  f(3) means to find the output when x = 3. </a:t>
            </a:r>
          </a:p>
          <a:p>
            <a:pPr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Since 3 &gt; –2, we use the piece x</a:t>
            </a:r>
            <a:r>
              <a:rPr lang="en-US" sz="2200" baseline="30000" dirty="0" smtClean="0">
                <a:solidFill>
                  <a:srgbClr val="7030A0"/>
                </a:solidFill>
              </a:rPr>
              <a:t>2</a:t>
            </a:r>
            <a:r>
              <a:rPr lang="en-US" sz="2050" dirty="0" smtClean="0">
                <a:solidFill>
                  <a:srgbClr val="7030A0"/>
                </a:solidFill>
              </a:rPr>
              <a:t> – 8 </a:t>
            </a:r>
            <a:r>
              <a:rPr lang="en-US" sz="2050" dirty="0" smtClean="0">
                <a:solidFill>
                  <a:srgbClr val="7030A0"/>
                </a:solidFill>
              </a:rPr>
              <a:t>and </a:t>
            </a:r>
            <a:r>
              <a:rPr lang="en-US" sz="2050" dirty="0" smtClean="0">
                <a:solidFill>
                  <a:srgbClr val="7030A0"/>
                </a:solidFill>
              </a:rPr>
              <a:t>evaluate it for x = </a:t>
            </a:r>
            <a:r>
              <a:rPr lang="en-US" sz="2050" dirty="0" smtClean="0">
                <a:solidFill>
                  <a:srgbClr val="7030A0"/>
                </a:solidFill>
              </a:rPr>
              <a:t>3. </a:t>
            </a:r>
            <a:endParaRPr lang="en-US" sz="2050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(</a:t>
            </a:r>
            <a:r>
              <a:rPr lang="en-US" sz="2050" dirty="0">
                <a:solidFill>
                  <a:srgbClr val="C00000"/>
                </a:solidFill>
              </a:rPr>
              <a:t>3</a:t>
            </a:r>
            <a:r>
              <a:rPr lang="en-US" sz="2050" dirty="0">
                <a:solidFill>
                  <a:srgbClr val="7030A0"/>
                </a:solidFill>
              </a:rPr>
              <a:t>)</a:t>
            </a:r>
            <a:r>
              <a:rPr lang="en-US" sz="2200" baseline="30000" dirty="0">
                <a:solidFill>
                  <a:srgbClr val="7030A0"/>
                </a:solidFill>
              </a:rPr>
              <a:t>2</a:t>
            </a:r>
            <a:r>
              <a:rPr lang="en-US" sz="2050" dirty="0">
                <a:solidFill>
                  <a:srgbClr val="7030A0"/>
                </a:solidFill>
              </a:rPr>
              <a:t> – 8 = 9 – 8 = 1</a:t>
            </a:r>
          </a:p>
          <a:p>
            <a:pPr marL="457200" indent="-457200"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algn="ctr"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  <a:p>
            <a:pPr marL="457200" indent="-457200"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 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33600" y="304800"/>
          <a:ext cx="2974564" cy="914400"/>
        </p:xfrm>
        <a:graphic>
          <a:graphicData uri="http://schemas.openxmlformats.org/presentationml/2006/ole">
            <p:oleObj spid="_x0000_s1027" name="Equation" r:id="rId4" imgW="297180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3 (for conte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1524000" y="152400"/>
            <a:ext cx="7620000" cy="1225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050" b="1" dirty="0" smtClean="0"/>
              <a:t>Graphing a Piecewise-Defined Function</a:t>
            </a:r>
            <a:r>
              <a:rPr lang="en-US" sz="2050" dirty="0" smtClean="0"/>
              <a:t> 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2050" dirty="0" smtClean="0"/>
              <a:t>We graph each piece individually, on its specific subdomain. </a:t>
            </a:r>
          </a:p>
          <a:p>
            <a:pPr algn="ctr">
              <a:spcAft>
                <a:spcPts val="600"/>
              </a:spcAft>
              <a:defRPr/>
            </a:pPr>
            <a:endParaRPr lang="en-US" sz="2050" dirty="0" smtClean="0"/>
          </a:p>
          <a:p>
            <a:pPr algn="ctr">
              <a:defRPr/>
            </a:pPr>
            <a:endParaRPr lang="en-US" sz="2050" dirty="0" smtClean="0"/>
          </a:p>
          <a:p>
            <a:pPr>
              <a:spcAft>
                <a:spcPts val="0"/>
              </a:spcAft>
              <a:defRPr/>
            </a:pPr>
            <a:endParaRPr lang="en-US" sz="2050" dirty="0" smtClean="0"/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50" dirty="0" smtClean="0"/>
              <a:t>For values of x </a:t>
            </a:r>
            <a:r>
              <a:rPr lang="en-US" sz="2050" dirty="0" smtClean="0">
                <a:sym typeface="Symbol"/>
              </a:rPr>
              <a:t> </a:t>
            </a:r>
            <a:r>
              <a:rPr lang="en-US" sz="2050" dirty="0" smtClean="0"/>
              <a:t>– </a:t>
            </a:r>
            <a:r>
              <a:rPr lang="en-US" sz="2050" dirty="0" smtClean="0">
                <a:sym typeface="Symbol"/>
              </a:rPr>
              <a:t>3 </a:t>
            </a:r>
            <a:r>
              <a:rPr lang="en-US" sz="2050" dirty="0" smtClean="0"/>
              <a:t>we </a:t>
            </a:r>
            <a:r>
              <a:rPr lang="en-US" sz="2050" dirty="0" smtClean="0"/>
              <a:t>graph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50" dirty="0" smtClean="0"/>
              <a:t>the </a:t>
            </a:r>
            <a:r>
              <a:rPr lang="en-US" sz="2050" dirty="0" smtClean="0"/>
              <a:t>piece y = |x + 3| + 1.  </a:t>
            </a:r>
          </a:p>
          <a:p>
            <a:pPr>
              <a:spcAft>
                <a:spcPts val="0"/>
              </a:spcAft>
              <a:defRPr/>
            </a:pPr>
            <a:endParaRPr lang="en-US" sz="2050" dirty="0" smtClean="0"/>
          </a:p>
          <a:p>
            <a:pPr>
              <a:spcAft>
                <a:spcPts val="0"/>
              </a:spcAft>
              <a:defRPr/>
            </a:pPr>
            <a:endParaRPr lang="en-US" sz="2050" dirty="0" smtClean="0"/>
          </a:p>
          <a:p>
            <a:pPr>
              <a:spcAft>
                <a:spcPts val="0"/>
              </a:spcAft>
              <a:defRPr/>
            </a:pPr>
            <a:endParaRPr lang="en-US" sz="2050" dirty="0" smtClean="0"/>
          </a:p>
          <a:p>
            <a:pPr>
              <a:spcBef>
                <a:spcPts val="1800"/>
              </a:spcBef>
              <a:spcAft>
                <a:spcPts val="0"/>
              </a:spcAft>
              <a:defRPr/>
            </a:pPr>
            <a:endParaRPr lang="en-US" sz="2050" dirty="0" smtClean="0"/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50" dirty="0" smtClean="0"/>
              <a:t>Then, </a:t>
            </a:r>
            <a:r>
              <a:rPr lang="en-US" sz="2050" dirty="0" smtClean="0"/>
              <a:t>for values of x &gt; </a:t>
            </a:r>
            <a:r>
              <a:rPr lang="en-US" sz="2050" dirty="0" smtClean="0"/>
              <a:t>– 3</a:t>
            </a:r>
            <a:r>
              <a:rPr lang="en-US" sz="2050" dirty="0" smtClean="0"/>
              <a:t>, we </a:t>
            </a:r>
            <a:endParaRPr lang="en-US" sz="2050" dirty="0" smtClean="0"/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50" dirty="0" smtClean="0"/>
              <a:t>sketch </a:t>
            </a:r>
            <a:r>
              <a:rPr lang="en-US" sz="2050" dirty="0" smtClean="0"/>
              <a:t>the piece y = x – 1 on </a:t>
            </a:r>
            <a:r>
              <a:rPr lang="en-US" sz="2050" dirty="0" smtClean="0"/>
              <a:t>the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50" dirty="0" smtClean="0"/>
              <a:t>same </a:t>
            </a:r>
            <a:r>
              <a:rPr lang="en-US" sz="2050" dirty="0" smtClean="0"/>
              <a:t>coordinate plane.</a:t>
            </a:r>
          </a:p>
          <a:p>
            <a:pPr>
              <a:spcAft>
                <a:spcPts val="0"/>
              </a:spcAft>
              <a:defRPr/>
            </a:pPr>
            <a:endParaRPr lang="en-US" sz="2050" dirty="0" smtClean="0"/>
          </a:p>
          <a:p>
            <a:pPr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Aft>
                <a:spcPts val="0"/>
              </a:spcAft>
              <a:defRPr/>
            </a:pPr>
            <a:r>
              <a:rPr lang="en-US" sz="1600" dirty="0" smtClean="0"/>
              <a:t> </a:t>
            </a:r>
          </a:p>
          <a:p>
            <a:pPr>
              <a:spcAft>
                <a:spcPts val="0"/>
              </a:spcAft>
              <a:defRPr/>
            </a:pPr>
            <a:endParaRPr lang="en-US" sz="1600" dirty="0" smtClean="0"/>
          </a:p>
          <a:p>
            <a:pPr algn="ctr">
              <a:defRPr/>
            </a:pPr>
            <a:endParaRPr lang="en-US" sz="1600" b="1" dirty="0" smtClean="0"/>
          </a:p>
          <a:p>
            <a:pPr algn="ctr">
              <a:defRPr/>
            </a:pPr>
            <a:r>
              <a:rPr lang="en-US" sz="1600" b="1" dirty="0" smtClean="0"/>
              <a:t>    </a:t>
            </a:r>
            <a:endParaRPr lang="en-US" sz="1600" b="1" dirty="0"/>
          </a:p>
          <a:p>
            <a:pPr>
              <a:defRPr/>
            </a:pPr>
            <a:endParaRPr lang="en-US" sz="2000" dirty="0"/>
          </a:p>
          <a:p>
            <a:pPr marL="457200" indent="-457200"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algn="ctr"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  <a:p>
            <a:pPr marL="457200" indent="-457200"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124200" y="1066800"/>
          <a:ext cx="4038600" cy="805526"/>
        </p:xfrm>
        <a:graphic>
          <a:graphicData uri="http://schemas.openxmlformats.org/presentationml/2006/ole">
            <p:oleObj spid="_x0000_s2051" name="Equation" r:id="rId4" imgW="3822480" imgH="761760" progId="Equation.3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133600"/>
            <a:ext cx="2438400" cy="181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19600"/>
            <a:ext cx="2452515" cy="1828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3 (for conte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1524000" y="-425424"/>
            <a:ext cx="7467600" cy="62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2000" dirty="0"/>
          </a:p>
          <a:p>
            <a:pPr>
              <a:spcBef>
                <a:spcPts val="1800"/>
              </a:spcBef>
              <a:defRPr/>
            </a:pPr>
            <a:r>
              <a:rPr lang="en-US" sz="1600" dirty="0" smtClean="0"/>
              <a:t>                           </a:t>
            </a:r>
            <a:endParaRPr lang="en-US" sz="16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sz="2100" dirty="0" smtClean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sz="2100" dirty="0" smtClean="0">
                <a:solidFill>
                  <a:srgbClr val="7030A0"/>
                </a:solidFill>
              </a:rPr>
              <a:t>These </a:t>
            </a:r>
            <a:r>
              <a:rPr lang="en-US" sz="2100" dirty="0" smtClean="0">
                <a:solidFill>
                  <a:srgbClr val="7030A0"/>
                </a:solidFill>
              </a:rPr>
              <a:t>would represent the graphs of each separate formula:</a:t>
            </a:r>
            <a:endParaRPr lang="en-US" sz="21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sz="21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100" dirty="0" smtClean="0">
                <a:solidFill>
                  <a:srgbClr val="7030A0"/>
                </a:solidFill>
              </a:rPr>
              <a:t>Sketching </a:t>
            </a:r>
            <a:r>
              <a:rPr lang="en-US" sz="2100" dirty="0" smtClean="0">
                <a:solidFill>
                  <a:srgbClr val="7030A0"/>
                </a:solidFill>
              </a:rPr>
              <a:t>all three pieces </a:t>
            </a:r>
            <a:r>
              <a:rPr lang="en-US" sz="2100" b="1" dirty="0" smtClean="0">
                <a:solidFill>
                  <a:srgbClr val="7030A0"/>
                </a:solidFill>
              </a:rPr>
              <a:t>applying the corresponding given subdomains</a:t>
            </a:r>
            <a:r>
              <a:rPr lang="en-US" sz="2100" dirty="0" smtClean="0">
                <a:solidFill>
                  <a:srgbClr val="7030A0"/>
                </a:solidFill>
              </a:rPr>
              <a:t>, we obtain the graph of the piecewise-defined function: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124200" y="152400"/>
          <a:ext cx="4026747" cy="1219200"/>
        </p:xfrm>
        <a:graphic>
          <a:graphicData uri="http://schemas.openxmlformats.org/presentationml/2006/ole">
            <p:oleObj spid="_x0000_s5122" name="Equation" r:id="rId4" imgW="4190760" imgH="1269720" progId="Equation.3">
              <p:embed/>
            </p:oleObj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724400"/>
            <a:ext cx="2590800" cy="1931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057400"/>
            <a:ext cx="1905000" cy="1420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2057400"/>
            <a:ext cx="1981200" cy="1477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2057400"/>
            <a:ext cx="1981200" cy="1477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3 (for conte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1524000" y="134036"/>
            <a:ext cx="76200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2000" dirty="0"/>
          </a:p>
          <a:p>
            <a:pPr>
              <a:spcBef>
                <a:spcPts val="1800"/>
              </a:spcBef>
              <a:defRPr/>
            </a:pPr>
            <a:r>
              <a:rPr lang="en-US" sz="2200" dirty="0" smtClean="0"/>
              <a:t>Find </a:t>
            </a:r>
            <a:r>
              <a:rPr lang="en-US" sz="2200" dirty="0" smtClean="0"/>
              <a:t>the piecewise-defined function whose graph is shown.</a:t>
            </a:r>
          </a:p>
          <a:p>
            <a:pPr algn="ctr">
              <a:spcBef>
                <a:spcPts val="1800"/>
              </a:spcBef>
              <a:defRPr/>
            </a:pPr>
            <a:r>
              <a:rPr lang="en-US" sz="2000" dirty="0" smtClean="0"/>
              <a:t>   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276600" y="4419600"/>
          <a:ext cx="4083933" cy="990600"/>
        </p:xfrm>
        <a:graphic>
          <a:graphicData uri="http://schemas.openxmlformats.org/presentationml/2006/ole">
            <p:oleObj spid="_x0000_s6146" name="Equation" r:id="rId4" imgW="3136680" imgH="761760" progId="Equation.3">
              <p:embed/>
            </p:oleObj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48" y="1295400"/>
            <a:ext cx="3678776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3 (for conte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1524000" y="76200"/>
            <a:ext cx="7391400" cy="1018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100" dirty="0" smtClean="0"/>
              <a:t>Markus is an administrative assistant. If he works up to 18 hours a week, he gets paid $14.75 an hour. If he works more than 18 hours to a maximum of 30 hours per week, Markus will receive $11.80 per hour plus a weekly bonus of $55. </a:t>
            </a:r>
          </a:p>
          <a:p>
            <a:endParaRPr lang="en-US" sz="2100" dirty="0" smtClean="0"/>
          </a:p>
          <a:p>
            <a:pPr marL="457200" indent="-457200">
              <a:buAutoNum type="alphaLcPeriod"/>
            </a:pPr>
            <a:r>
              <a:rPr lang="en-US" sz="2100" dirty="0" smtClean="0"/>
              <a:t>Write </a:t>
            </a:r>
            <a:r>
              <a:rPr lang="en-US" sz="2100" dirty="0" smtClean="0"/>
              <a:t>a piecewise-defined function that represents </a:t>
            </a:r>
            <a:r>
              <a:rPr lang="en-US" sz="2100" dirty="0" smtClean="0"/>
              <a:t>the</a:t>
            </a:r>
          </a:p>
          <a:p>
            <a:pPr marL="457200" indent="-457200"/>
            <a:r>
              <a:rPr lang="en-US" sz="2100" dirty="0" smtClean="0"/>
              <a:t>weekly </a:t>
            </a:r>
            <a:r>
              <a:rPr lang="en-US" sz="2100" dirty="0" smtClean="0"/>
              <a:t>salary, </a:t>
            </a:r>
            <a:r>
              <a:rPr lang="en-US" sz="2100" b="1" dirty="0" smtClean="0"/>
              <a:t>S</a:t>
            </a:r>
            <a:r>
              <a:rPr lang="en-US" sz="2100" dirty="0" smtClean="0"/>
              <a:t>,</a:t>
            </a:r>
            <a:r>
              <a:rPr lang="en-US" sz="2100" i="1" dirty="0" smtClean="0"/>
              <a:t> </a:t>
            </a:r>
            <a:r>
              <a:rPr lang="en-US" sz="2100" dirty="0" smtClean="0"/>
              <a:t>for </a:t>
            </a:r>
            <a:r>
              <a:rPr lang="en-US" sz="2100" b="1" dirty="0" smtClean="0"/>
              <a:t>x</a:t>
            </a:r>
            <a:r>
              <a:rPr lang="en-US" sz="2100" dirty="0" smtClean="0"/>
              <a:t> </a:t>
            </a:r>
            <a:r>
              <a:rPr lang="en-US" sz="2100" dirty="0" smtClean="0"/>
              <a:t>hours of work.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>
                <a:solidFill>
                  <a:srgbClr val="7030A0"/>
                </a:solidFill>
              </a:rPr>
              <a:t>Options for weekly salary: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rgbClr val="7030A0"/>
                </a:solidFill>
              </a:rPr>
              <a:t>       		 0 </a:t>
            </a:r>
            <a:r>
              <a:rPr lang="en-US" sz="2100" b="1" dirty="0" smtClean="0">
                <a:solidFill>
                  <a:srgbClr val="7030A0"/>
                </a:solidFill>
                <a:sym typeface="Symbol"/>
              </a:rPr>
              <a:t> </a:t>
            </a:r>
            <a:r>
              <a:rPr lang="en-US" sz="2100" dirty="0" smtClean="0">
                <a:solidFill>
                  <a:srgbClr val="7030A0"/>
                </a:solidFill>
              </a:rPr>
              <a:t>hours </a:t>
            </a:r>
            <a:r>
              <a:rPr lang="en-US" sz="2100" b="1" dirty="0" smtClean="0">
                <a:solidFill>
                  <a:srgbClr val="7030A0"/>
                </a:solidFill>
                <a:sym typeface="Symbol"/>
              </a:rPr>
              <a:t> </a:t>
            </a:r>
            <a:r>
              <a:rPr lang="en-US" sz="2100" dirty="0" smtClean="0">
                <a:solidFill>
                  <a:srgbClr val="7030A0"/>
                </a:solidFill>
              </a:rPr>
              <a:t>18  =  14.75 per hour</a:t>
            </a:r>
          </a:p>
          <a:p>
            <a:pPr>
              <a:spcAft>
                <a:spcPts val="600"/>
              </a:spcAft>
            </a:pPr>
            <a:r>
              <a:rPr lang="en-US" sz="2100" dirty="0" smtClean="0">
                <a:solidFill>
                  <a:srgbClr val="7030A0"/>
                </a:solidFill>
              </a:rPr>
              <a:t>       		18 &lt; hours </a:t>
            </a:r>
            <a:r>
              <a:rPr lang="en-US" sz="2100" b="1" dirty="0" smtClean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2100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sz="2100" dirty="0" smtClean="0">
                <a:solidFill>
                  <a:srgbClr val="7030A0"/>
                </a:solidFill>
              </a:rPr>
              <a:t>30 =  11.80 per hour + 55 bonus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 marL="342900" indent="-342900">
              <a:buAutoNum type="alphaLcPeriod"/>
            </a:pPr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>
              <a:buAutoNum type="alphaLcPeriod"/>
            </a:pPr>
            <a:endParaRPr lang="en-US" sz="16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457200" indent="-457200"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algn="ctr"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  <a:p>
            <a:pPr marL="457200" indent="-457200"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2514600" y="4343400"/>
          <a:ext cx="5181600" cy="864623"/>
        </p:xfrm>
        <a:graphic>
          <a:graphicData uri="http://schemas.openxmlformats.org/presentationml/2006/ole">
            <p:oleObj spid="_x0000_s3076" name="Equation" r:id="rId4" imgW="426708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3 (for conte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1524000" y="150168"/>
            <a:ext cx="7391400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dirty="0" smtClean="0"/>
              <a:t>(Contd</a:t>
            </a:r>
            <a:r>
              <a:rPr lang="en-US" sz="2000" dirty="0" smtClean="0"/>
              <a:t>.)</a:t>
            </a:r>
          </a:p>
          <a:p>
            <a:r>
              <a:rPr lang="en-US" sz="2000" dirty="0" smtClean="0"/>
              <a:t>Markus is an administrative assistant. If he works up to 18 hours a week, he gets paid $14.75 an hour. If he works more than 18 hours to a maximum of 30 hours per week, Markus will receive $11.80 per hour plus a weekly bonus of $55. </a:t>
            </a:r>
          </a:p>
          <a:p>
            <a:endParaRPr lang="en-US" sz="2100" dirty="0" smtClean="0"/>
          </a:p>
          <a:p>
            <a:r>
              <a:rPr lang="en-US" sz="2100" dirty="0" smtClean="0"/>
              <a:t>b. Graph the function. 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457200" indent="-457200"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algn="ctr"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  <a:p>
            <a:pPr marL="457200" indent="-457200">
              <a:defRPr/>
            </a:pPr>
            <a:endParaRPr lang="en-US" sz="24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3048000" y="2438400"/>
          <a:ext cx="4563609" cy="762000"/>
        </p:xfrm>
        <a:graphic>
          <a:graphicData uri="http://schemas.openxmlformats.org/presentationml/2006/ole">
            <p:oleObj spid="_x0000_s9218" name="Equation" r:id="rId4" imgW="4267080" imgH="711000" progId="Equation.3">
              <p:embed/>
            </p:oleObj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505200"/>
            <a:ext cx="3663316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4827</TotalTime>
  <Words>454</Words>
  <Application>Microsoft Office PowerPoint</Application>
  <PresentationFormat>On-screen Show (4:3)</PresentationFormat>
  <Paragraphs>261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Solstice</vt:lpstr>
      <vt:lpstr>Equation</vt:lpstr>
      <vt:lpstr>        Chapter 3  Non-Linear Functions and Applications   Section 3.3</vt:lpstr>
      <vt:lpstr>         Section 3.3     Piecewise-Defined Functions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Donna</dc:creator>
  <cp:lastModifiedBy>Gisela Acosta</cp:lastModifiedBy>
  <cp:revision>686</cp:revision>
  <dcterms:created xsi:type="dcterms:W3CDTF">2008-12-28T23:47:33Z</dcterms:created>
  <dcterms:modified xsi:type="dcterms:W3CDTF">2014-08-31T21:59:41Z</dcterms:modified>
</cp:coreProperties>
</file>