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27"/>
  </p:notesMasterIdLst>
  <p:handoutMasterIdLst>
    <p:handoutMasterId r:id="rId28"/>
  </p:handoutMasterIdLst>
  <p:sldIdLst>
    <p:sldId id="515" r:id="rId2"/>
    <p:sldId id="516" r:id="rId3"/>
    <p:sldId id="546" r:id="rId4"/>
    <p:sldId id="547" r:id="rId5"/>
    <p:sldId id="548" r:id="rId6"/>
    <p:sldId id="550" r:id="rId7"/>
    <p:sldId id="552" r:id="rId8"/>
    <p:sldId id="551" r:id="rId9"/>
    <p:sldId id="554" r:id="rId10"/>
    <p:sldId id="518" r:id="rId11"/>
    <p:sldId id="555" r:id="rId12"/>
    <p:sldId id="519" r:id="rId13"/>
    <p:sldId id="556" r:id="rId14"/>
    <p:sldId id="557" r:id="rId15"/>
    <p:sldId id="545" r:id="rId16"/>
    <p:sldId id="558" r:id="rId17"/>
    <p:sldId id="564" r:id="rId18"/>
    <p:sldId id="565" r:id="rId19"/>
    <p:sldId id="520" r:id="rId20"/>
    <p:sldId id="511" r:id="rId21"/>
    <p:sldId id="560" r:id="rId22"/>
    <p:sldId id="563" r:id="rId23"/>
    <p:sldId id="561" r:id="rId24"/>
    <p:sldId id="562" r:id="rId25"/>
    <p:sldId id="51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FF3300"/>
    <a:srgbClr val="AF21B2"/>
    <a:srgbClr val="BC7A22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4" autoAdjust="0"/>
    <p:restoredTop sz="93109" autoAdjust="0"/>
  </p:normalViewPr>
  <p:slideViewPr>
    <p:cSldViewPr>
      <p:cViewPr varScale="1">
        <p:scale>
          <a:sx n="76" d="100"/>
          <a:sy n="76" d="100"/>
        </p:scale>
        <p:origin x="163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B5E6DE-825E-4D85-9288-F2B30675D3FC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DE3851-D1AC-4DEA-AB0F-F57B24E30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87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377DFF-F77D-47AF-8A2A-98ECD3EE39AE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427D4-F565-417F-96D2-BCDEBCD6D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978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C0A3F7-78E2-498E-AFC4-24EBA826A57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457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C8B23-AD35-4C8F-BF90-AB9C275AE61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4928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13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DC0CB1E-E8C8-412A-BD08-B6EF032DD6D5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C63892-9E99-4A58-B6B7-1AF316A9E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56EC-9D4C-4587-BD4A-E69E287E449D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52EC-3724-4F9D-B259-655D7C215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8D29-35FC-45D7-9527-BE9600B68FE8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001CE-DA56-4EB5-AE6B-80B9AA36D6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59E6-B684-446E-99E4-492D34942778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CEF83-7BE0-471A-B2C2-E4593E2A4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9EF013-17BD-404C-B7C7-D0FC653BB4E8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2810B9-0BE6-4BA7-8711-77E8A7AA2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18287-ADA0-4D00-ABE9-799AB6F1B30D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55D3-18D9-44DD-9012-3451838C2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BF371-89F7-4E63-ADDE-F1819FE1ED8F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13BF3-E7A7-4E04-BE56-08D5188C0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70E85-EDA3-44C2-9198-5E9D6D36B2A6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C1E9-ED47-453F-8F67-3BE79677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4EA800-60F0-4DBD-BEBE-4FD2AFB94E42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AD2608-1071-44C1-9082-0343BF24A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5AA98C-F075-4839-A675-07A79C70580C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E94F2F-447A-4C53-ADB2-33B16FDED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E41FE-08D6-4644-8B05-C006FEB0B17E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BA34B1-3EEB-4B6C-8490-E05396615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7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496A01A-C22C-420E-A9A0-7E9EA02ED8E4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211CFC23-916F-4046-B5DF-3DDE79F1C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3F4259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3F4259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A04DA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C4652D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jpe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5.jpeg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6.wmf"/><Relationship Id="rId3" Type="http://schemas.openxmlformats.org/officeDocument/2006/relationships/image" Target="../media/image35.jpe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5.wmf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12.jpe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Slide_1 cropped (cover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990600" y="2362200"/>
            <a:ext cx="7407275" cy="21367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Chapter 3 </a:t>
            </a:r>
            <a:br>
              <a:rPr lang="en-US" sz="36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Non-Linear Functions and Applications</a:t>
            </a:r>
            <a:br>
              <a:rPr lang="en-US" sz="31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1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en-US" sz="4900" dirty="0" smtClean="0"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Section 3.2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1905000"/>
            <a:ext cx="7239000" cy="2616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endParaRPr lang="en-US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24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>
              <a:latin typeface="+mj-lt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defRPr/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228600"/>
            <a:ext cx="8001000" cy="1663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US" sz="2000" dirty="0" smtClean="0"/>
              <a:t>         </a:t>
            </a:r>
            <a:r>
              <a:rPr lang="en-US" sz="2100" b="1" dirty="0" smtClean="0"/>
              <a:t>Summary of Vertical and Horizontal Translations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r>
              <a:rPr lang="en-US" sz="2100" dirty="0" smtClean="0"/>
              <a:t>The location of the graph of the function is changed, but the size </a:t>
            </a:r>
          </a:p>
          <a:p>
            <a:pPr>
              <a:buNone/>
            </a:pPr>
            <a:r>
              <a:rPr lang="en-US" sz="2100" dirty="0" smtClean="0"/>
              <a:t>and shape of the graph is not changed.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endParaRPr lang="en-US" sz="2100" dirty="0" smtClean="0"/>
          </a:p>
          <a:p>
            <a:pPr>
              <a:spcAft>
                <a:spcPts val="600"/>
              </a:spcAft>
              <a:buNone/>
            </a:pPr>
            <a:r>
              <a:rPr lang="en-US" sz="2100" dirty="0" smtClean="0"/>
              <a:t>Vertical shifts: Adding or subtracting “</a:t>
            </a:r>
            <a:r>
              <a:rPr lang="en-US" sz="2100" i="1" dirty="0" smtClean="0"/>
              <a:t>outside</a:t>
            </a:r>
            <a:r>
              <a:rPr lang="en-US" sz="2100" dirty="0" smtClean="0"/>
              <a:t>” the function</a:t>
            </a:r>
          </a:p>
          <a:p>
            <a:r>
              <a:rPr lang="en-US" sz="2100" dirty="0" smtClean="0"/>
              <a:t>Horizontal shifts: Adding or subtracting “</a:t>
            </a:r>
            <a:r>
              <a:rPr lang="en-US" sz="2100" i="1" dirty="0" smtClean="0"/>
              <a:t>inside</a:t>
            </a:r>
            <a:r>
              <a:rPr lang="en-US" sz="2100" dirty="0" smtClean="0"/>
              <a:t>” the function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 			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lnSpc>
                <a:spcPct val="150000"/>
              </a:lnSpc>
              <a:defRPr/>
            </a:pPr>
            <a:r>
              <a:rPr lang="en-US" sz="2000" i="1" dirty="0"/>
              <a:t>				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</a:t>
            </a:r>
            <a:endParaRPr lang="en-US" sz="20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667000" y="36571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438400" y="3429000"/>
          <a:ext cx="5806440" cy="18288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110521"/>
                <a:gridCol w="4695919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f(x) + c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Shift graph of f(x) upward c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units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f(x) −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Shift graph of f(x) downward c units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f(x + c)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Shift graph of f(x) left c units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f(x − c)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Shift graph of f(x) right c units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143962"/>
            <a:ext cx="8001000" cy="1598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None/>
            </a:pPr>
            <a:r>
              <a:rPr lang="en-US" sz="2000" dirty="0" smtClean="0"/>
              <a:t>	          </a:t>
            </a:r>
            <a:r>
              <a:rPr lang="en-US" sz="2100" dirty="0" smtClean="0"/>
              <a:t>Vertical and Horizontal Translations</a:t>
            </a:r>
          </a:p>
          <a:p>
            <a:pPr>
              <a:buNone/>
            </a:pPr>
            <a:r>
              <a:rPr lang="en-US" sz="2100" dirty="0" smtClean="0"/>
              <a:t> </a:t>
            </a:r>
          </a:p>
          <a:p>
            <a:pPr>
              <a:buNone/>
            </a:pPr>
            <a:r>
              <a:rPr lang="en-US" sz="2100" dirty="0" smtClean="0"/>
              <a:t>Example:</a:t>
            </a:r>
          </a:p>
          <a:p>
            <a:pPr>
              <a:buNone/>
            </a:pPr>
            <a:endParaRPr lang="en-US" sz="2100" dirty="0" smtClean="0"/>
          </a:p>
          <a:p>
            <a:pPr>
              <a:buNone/>
            </a:pPr>
            <a:r>
              <a:rPr lang="en-US" sz="2100" dirty="0" smtClean="0"/>
              <a:t>		      f(x) = |x – 2|   +    5</a:t>
            </a:r>
          </a:p>
          <a:p>
            <a:pPr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en-US" sz="2100" b="1" i="1" dirty="0" smtClean="0">
                <a:solidFill>
                  <a:srgbClr val="AF21B2"/>
                </a:solidFill>
                <a:latin typeface="Times New Roman" pitchFamily="18" charset="0"/>
                <a:cs typeface="Times New Roman" pitchFamily="18" charset="0"/>
              </a:rPr>
              <a:t>inside        outside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>
              <a:buNone/>
            </a:pPr>
            <a:r>
              <a:rPr lang="en-US" sz="2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100" b="1" i="1" dirty="0" smtClean="0">
                <a:solidFill>
                  <a:srgbClr val="AF21B2"/>
                </a:solidFill>
                <a:latin typeface="Times New Roman" pitchFamily="18" charset="0"/>
                <a:cs typeface="Times New Roman" pitchFamily="18" charset="0"/>
              </a:rPr>
              <a:t>move opposite direction                       move same direction</a:t>
            </a:r>
            <a:endParaRPr lang="en-US" sz="2100" b="1" dirty="0" smtClean="0">
              <a:solidFill>
                <a:srgbClr val="AF21B2"/>
              </a:solidFill>
            </a:endParaRPr>
          </a:p>
          <a:p>
            <a:endParaRPr lang="en-US" sz="2000" dirty="0" smtClean="0"/>
          </a:p>
          <a:p>
            <a:r>
              <a:rPr lang="en-US" sz="2000" dirty="0" smtClean="0"/>
              <a:t>                               </a:t>
            </a:r>
            <a:r>
              <a:rPr lang="en-US" sz="2100" dirty="0" smtClean="0"/>
              <a:t>“2 units right, 5 units up”</a:t>
            </a:r>
          </a:p>
          <a:p>
            <a:endParaRPr lang="en-US" sz="2100" dirty="0" smtClean="0"/>
          </a:p>
          <a:p>
            <a:r>
              <a:rPr lang="en-US" sz="2100" dirty="0" smtClean="0"/>
              <a:t>               f(x) = |x|                                f(x) = |x – 2|  +  5</a:t>
            </a:r>
          </a:p>
          <a:p>
            <a:pPr>
              <a:buNone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/>
              <a:t> 			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/>
          </a:p>
          <a:p>
            <a:pPr>
              <a:lnSpc>
                <a:spcPct val="150000"/>
              </a:lnSpc>
              <a:defRPr/>
            </a:pPr>
            <a:r>
              <a:rPr lang="en-US" sz="2000" i="1" dirty="0"/>
              <a:t>				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</a:t>
            </a:r>
            <a:endParaRPr lang="en-US" sz="20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2667000" y="365712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191000"/>
            <a:ext cx="2590800" cy="1931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191000"/>
            <a:ext cx="2590800" cy="19319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H="1">
            <a:off x="3810000" y="2133600"/>
            <a:ext cx="609600" cy="457200"/>
          </a:xfrm>
          <a:prstGeom prst="straightConnector1">
            <a:avLst/>
          </a:prstGeom>
          <a:ln w="25400">
            <a:solidFill>
              <a:srgbClr val="AF21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53200" y="2133600"/>
            <a:ext cx="609600" cy="457200"/>
          </a:xfrm>
          <a:prstGeom prst="straightConnector1">
            <a:avLst/>
          </a:prstGeom>
          <a:ln w="25400">
            <a:solidFill>
              <a:srgbClr val="AF21B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600200" y="150912"/>
            <a:ext cx="7696200" cy="1458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100" dirty="0" smtClean="0"/>
              <a:t>Identify the following graph as a translation of one of the basic functions, and write the equation for the graph.</a:t>
            </a:r>
          </a:p>
          <a:p>
            <a:pPr>
              <a:defRPr/>
            </a:pPr>
            <a:endParaRPr lang="en-US" sz="21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100" dirty="0" smtClean="0">
                <a:solidFill>
                  <a:srgbClr val="7030A0"/>
                </a:solidFill>
              </a:rPr>
              <a:t>This is the graph of f(x) = x</a:t>
            </a:r>
            <a:r>
              <a:rPr lang="en-US" sz="2200" baseline="30000" dirty="0" smtClean="0">
                <a:solidFill>
                  <a:srgbClr val="7030A0"/>
                </a:solidFill>
              </a:rPr>
              <a:t>3</a:t>
            </a:r>
            <a:r>
              <a:rPr lang="en-US" sz="2100" dirty="0" smtClean="0">
                <a:solidFill>
                  <a:srgbClr val="7030A0"/>
                </a:solidFill>
              </a:rPr>
              <a:t> shifted left 5 units and down 2 units. </a:t>
            </a:r>
          </a:p>
          <a:p>
            <a:pPr>
              <a:defRPr/>
            </a:pPr>
            <a:endParaRPr lang="en-US" sz="2100" dirty="0" smtClean="0">
              <a:solidFill>
                <a:srgbClr val="7030A0"/>
              </a:solidFill>
            </a:endParaRPr>
          </a:p>
          <a:p>
            <a:pPr>
              <a:defRPr/>
            </a:pPr>
            <a:r>
              <a:rPr lang="en-US" sz="2100" dirty="0" smtClean="0">
                <a:solidFill>
                  <a:srgbClr val="7030A0"/>
                </a:solidFill>
              </a:rPr>
              <a:t> f(x) = (x + 5)</a:t>
            </a:r>
            <a:r>
              <a:rPr lang="en-US" sz="2200" baseline="30000" dirty="0" smtClean="0">
                <a:solidFill>
                  <a:srgbClr val="7030A0"/>
                </a:solidFill>
              </a:rPr>
              <a:t>3</a:t>
            </a:r>
            <a:r>
              <a:rPr lang="en-US" sz="2100" dirty="0" smtClean="0">
                <a:solidFill>
                  <a:srgbClr val="7030A0"/>
                </a:solidFill>
              </a:rPr>
              <a:t> – 2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i="1" dirty="0" smtClean="0"/>
              <a:t>					</a:t>
            </a:r>
            <a:endParaRPr lang="en-US" sz="20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295400"/>
            <a:ext cx="3270023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381000"/>
            <a:ext cx="7696200" cy="152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smtClean="0"/>
              <a:t>	             </a:t>
            </a:r>
            <a:r>
              <a:rPr lang="en-US" sz="2100" b="1" dirty="0" smtClean="0"/>
              <a:t>Reflections about the x-axis</a:t>
            </a:r>
          </a:p>
          <a:p>
            <a:pPr algn="ctr"/>
            <a:r>
              <a:rPr lang="en-US" sz="2100" dirty="0" smtClean="0"/>
              <a:t> </a:t>
            </a:r>
          </a:p>
          <a:p>
            <a:r>
              <a:rPr lang="en-US" sz="2100" dirty="0" smtClean="0"/>
              <a:t>The graph of y = </a:t>
            </a:r>
            <a:r>
              <a:rPr lang="en-US" sz="2100" dirty="0" smtClean="0">
                <a:solidFill>
                  <a:srgbClr val="FF0000"/>
                </a:solidFill>
              </a:rPr>
              <a:t>–</a:t>
            </a:r>
            <a:r>
              <a:rPr lang="en-US" sz="2100" dirty="0" smtClean="0"/>
              <a:t>f(x) is obtained by </a:t>
            </a:r>
            <a:r>
              <a:rPr lang="en-US" sz="2100" dirty="0" smtClean="0">
                <a:solidFill>
                  <a:srgbClr val="FF0000"/>
                </a:solidFill>
              </a:rPr>
              <a:t>reflecting</a:t>
            </a:r>
            <a:r>
              <a:rPr lang="en-US" sz="2100" dirty="0" smtClean="0"/>
              <a:t> the graph of </a:t>
            </a:r>
          </a:p>
          <a:p>
            <a:r>
              <a:rPr lang="en-US" sz="2100" dirty="0" smtClean="0"/>
              <a:t>y = f(x) </a:t>
            </a:r>
            <a:r>
              <a:rPr lang="en-US" sz="2100" dirty="0" smtClean="0">
                <a:solidFill>
                  <a:srgbClr val="FF0000"/>
                </a:solidFill>
              </a:rPr>
              <a:t>with respect to the </a:t>
            </a:r>
            <a:r>
              <a:rPr lang="en-US" sz="2100" b="1" dirty="0" smtClean="0">
                <a:solidFill>
                  <a:srgbClr val="FF0000"/>
                </a:solidFill>
              </a:rPr>
              <a:t>x</a:t>
            </a:r>
            <a:r>
              <a:rPr lang="en-US" sz="2100" dirty="0" smtClean="0">
                <a:solidFill>
                  <a:srgbClr val="FF0000"/>
                </a:solidFill>
              </a:rPr>
              <a:t>-axis</a:t>
            </a:r>
            <a:r>
              <a:rPr lang="en-US" sz="2100" dirty="0" smtClean="0"/>
              <a:t>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Example: </a:t>
            </a:r>
          </a:p>
          <a:p>
            <a:endParaRPr lang="en-US" sz="2100" dirty="0" smtClean="0"/>
          </a:p>
          <a:p>
            <a:r>
              <a:rPr lang="en-US" sz="2100" dirty="0" smtClean="0"/>
              <a:t>               f(x) = 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  			    f(x) = –x</a:t>
            </a:r>
            <a:r>
              <a:rPr lang="en-US" sz="2100" baseline="30000" dirty="0" smtClean="0"/>
              <a:t>2</a:t>
            </a:r>
            <a:endParaRPr lang="en-US" sz="21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352800"/>
            <a:ext cx="275927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2743200" cy="2045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381000"/>
            <a:ext cx="7696200" cy="1520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000" b="1" dirty="0" smtClean="0"/>
              <a:t>	</a:t>
            </a:r>
            <a:r>
              <a:rPr lang="en-US" sz="2100" b="1" dirty="0" smtClean="0"/>
              <a:t>            Reflections about the y-axis</a:t>
            </a:r>
          </a:p>
          <a:p>
            <a:pPr algn="ctr"/>
            <a:r>
              <a:rPr lang="en-US" sz="2100" dirty="0" smtClean="0"/>
              <a:t> </a:t>
            </a:r>
          </a:p>
          <a:p>
            <a:r>
              <a:rPr lang="en-US" sz="2100" dirty="0" smtClean="0"/>
              <a:t>The graph of y = f(</a:t>
            </a:r>
            <a:r>
              <a:rPr lang="en-US" sz="2100" dirty="0" smtClean="0">
                <a:solidFill>
                  <a:srgbClr val="FF0000"/>
                </a:solidFill>
              </a:rPr>
              <a:t>–</a:t>
            </a:r>
            <a:r>
              <a:rPr lang="en-US" sz="2100" dirty="0" smtClean="0"/>
              <a:t>x) is obtained by </a:t>
            </a:r>
            <a:r>
              <a:rPr lang="en-US" sz="2100" dirty="0" smtClean="0">
                <a:solidFill>
                  <a:srgbClr val="FF0000"/>
                </a:solidFill>
              </a:rPr>
              <a:t>reflecting</a:t>
            </a:r>
            <a:r>
              <a:rPr lang="en-US" sz="2100" dirty="0" smtClean="0"/>
              <a:t> the graph of </a:t>
            </a:r>
          </a:p>
          <a:p>
            <a:r>
              <a:rPr lang="en-US" sz="2100" dirty="0" smtClean="0"/>
              <a:t>y = f(x) </a:t>
            </a:r>
            <a:r>
              <a:rPr lang="en-US" sz="2100" dirty="0" smtClean="0">
                <a:solidFill>
                  <a:srgbClr val="FF0000"/>
                </a:solidFill>
              </a:rPr>
              <a:t>with respect to the </a:t>
            </a:r>
            <a:r>
              <a:rPr lang="en-US" sz="2100" b="1" dirty="0" smtClean="0">
                <a:solidFill>
                  <a:srgbClr val="FF0000"/>
                </a:solidFill>
              </a:rPr>
              <a:t>y</a:t>
            </a:r>
            <a:r>
              <a:rPr lang="en-US" sz="2100" dirty="0" smtClean="0">
                <a:solidFill>
                  <a:srgbClr val="FF0000"/>
                </a:solidFill>
              </a:rPr>
              <a:t>-axis</a:t>
            </a:r>
            <a:r>
              <a:rPr lang="en-US" sz="2100" dirty="0" smtClean="0"/>
              <a:t>.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Example: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895600"/>
            <a:ext cx="398534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23110"/>
            <a:ext cx="7696200" cy="1418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100" dirty="0" smtClean="0"/>
              <a:t>Given the graph below, (a) state the basic function, (b) describe the transformations applied, and (c) write the equation for the given graph.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>
              <a:defRPr/>
            </a:pPr>
            <a:endParaRPr lang="en-US" sz="2000" dirty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 	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r>
              <a:rPr lang="en-US" sz="2100" dirty="0" smtClean="0"/>
              <a:t>a.  </a:t>
            </a:r>
            <a:endParaRPr lang="en-US" sz="2100" dirty="0"/>
          </a:p>
          <a:p>
            <a:pPr>
              <a:spcAft>
                <a:spcPts val="600"/>
              </a:spcAft>
              <a:defRPr/>
            </a:pPr>
            <a:endParaRPr lang="en-US" sz="2100" dirty="0"/>
          </a:p>
          <a:p>
            <a:pPr marL="457200" indent="-457200">
              <a:buAutoNum type="alphaLcPeriod" startAt="2"/>
              <a:defRPr/>
            </a:pPr>
            <a:r>
              <a:rPr lang="en-US" sz="2100" dirty="0" smtClean="0"/>
              <a:t>Reflection about the x-axis </a:t>
            </a:r>
          </a:p>
          <a:p>
            <a:pPr marL="457200" indent="-457200">
              <a:defRPr/>
            </a:pPr>
            <a:r>
              <a:rPr lang="en-US" sz="2100" dirty="0" smtClean="0"/>
              <a:t>      Horizontal shift: 3 units right</a:t>
            </a:r>
          </a:p>
          <a:p>
            <a:pPr marL="457200" indent="-457200">
              <a:defRPr/>
            </a:pPr>
            <a:r>
              <a:rPr lang="en-US" sz="2100" dirty="0" smtClean="0"/>
              <a:t>      Vertical shift: 4 units upward</a:t>
            </a:r>
          </a:p>
          <a:p>
            <a:pPr marL="457200" indent="-457200">
              <a:defRPr/>
            </a:pPr>
            <a:r>
              <a:rPr lang="en-US" sz="2100" dirty="0" smtClean="0"/>
              <a:t>     </a:t>
            </a:r>
          </a:p>
          <a:p>
            <a:pPr marL="457200" indent="-457200">
              <a:defRPr/>
            </a:pPr>
            <a:endParaRPr lang="en-US" sz="2100" dirty="0" smtClean="0"/>
          </a:p>
          <a:p>
            <a:pPr marL="457200" indent="-457200">
              <a:defRPr/>
            </a:pPr>
            <a:r>
              <a:rPr lang="en-US" sz="2100" dirty="0" smtClean="0"/>
              <a:t>c. </a:t>
            </a:r>
            <a:endParaRPr lang="en-US" sz="21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295400"/>
            <a:ext cx="3124200" cy="2329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981200" y="3733800"/>
          <a:ext cx="1141186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Equation" r:id="rId5" imgW="939600" imgH="355320" progId="Equation.3">
                  <p:embed/>
                </p:oleObj>
              </mc:Choice>
              <mc:Fallback>
                <p:oleObj name="Equation" r:id="rId5" imgW="939600" imgH="3553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733800"/>
                        <a:ext cx="1141186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1981200" y="6019800"/>
          <a:ext cx="2174421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2" name="Equation" r:id="rId7" imgW="1790640" imgH="355320" progId="Equation.3">
                  <p:embed/>
                </p:oleObj>
              </mc:Choice>
              <mc:Fallback>
                <p:oleObj name="Equation" r:id="rId7" imgW="1790640" imgH="355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6019800"/>
                        <a:ext cx="2174421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76200"/>
            <a:ext cx="7696200" cy="1386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100" dirty="0" smtClean="0"/>
              <a:t>Use the corresponding basic function to construct the graph of the function f(x) = (–x)</a:t>
            </a:r>
            <a:r>
              <a:rPr lang="en-US" sz="2200" baseline="30000" dirty="0" smtClean="0"/>
              <a:t>3</a:t>
            </a:r>
            <a:r>
              <a:rPr lang="en-US" sz="2100" dirty="0" smtClean="0"/>
              <a:t> – 6. </a:t>
            </a:r>
          </a:p>
          <a:p>
            <a:endParaRPr lang="en-US" sz="2100" dirty="0" smtClean="0"/>
          </a:p>
          <a:p>
            <a:pPr>
              <a:spcAft>
                <a:spcPts val="1200"/>
              </a:spcAft>
            </a:pPr>
            <a:r>
              <a:rPr lang="en-US" sz="2100" dirty="0" smtClean="0">
                <a:solidFill>
                  <a:srgbClr val="7030A0"/>
                </a:solidFill>
              </a:rPr>
              <a:t>The basic function is f(x) = x</a:t>
            </a:r>
            <a:r>
              <a:rPr lang="en-US" sz="2200" baseline="30000" dirty="0" smtClean="0">
                <a:solidFill>
                  <a:srgbClr val="7030A0"/>
                </a:solidFill>
              </a:rPr>
              <a:t>3</a:t>
            </a:r>
            <a:r>
              <a:rPr lang="en-US" sz="2100" baseline="300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US" sz="2100" dirty="0" smtClean="0"/>
              <a:t>Transformations in f(x) = (–x)</a:t>
            </a:r>
            <a:r>
              <a:rPr lang="en-US" sz="2200" baseline="30000" dirty="0" smtClean="0"/>
              <a:t>3</a:t>
            </a:r>
            <a:r>
              <a:rPr lang="en-US" sz="2100" dirty="0" smtClean="0"/>
              <a:t> – 6: 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Reflection about the y-axis                                                     </a:t>
            </a:r>
          </a:p>
          <a:p>
            <a:r>
              <a:rPr lang="en-US" sz="2100" dirty="0" smtClean="0">
                <a:solidFill>
                  <a:srgbClr val="7030A0"/>
                </a:solidFill>
              </a:rPr>
              <a:t>Vertical shift of 6 units downward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 </a:t>
            </a:r>
          </a:p>
          <a:p>
            <a:pPr>
              <a:defRPr/>
            </a:pPr>
            <a:endParaRPr lang="en-US" sz="2000" dirty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 	</a:t>
            </a:r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048000"/>
            <a:ext cx="3581400" cy="2670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04800"/>
            <a:ext cx="7696200" cy="2022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2400" b="1" dirty="0" smtClean="0"/>
              <a:t>                      Stretching and Compressing</a:t>
            </a:r>
            <a:endParaRPr lang="en-US" sz="2400" dirty="0" smtClean="0"/>
          </a:p>
          <a:p>
            <a:endParaRPr lang="en-US" sz="2400" dirty="0" smtClean="0"/>
          </a:p>
          <a:p>
            <a:pPr>
              <a:spcAft>
                <a:spcPts val="0"/>
              </a:spcAft>
            </a:pPr>
            <a:r>
              <a:rPr lang="en-US" sz="2400" dirty="0" smtClean="0"/>
              <a:t>Let </a:t>
            </a:r>
            <a:r>
              <a:rPr lang="en-US" sz="2400" b="1" dirty="0" smtClean="0"/>
              <a:t>c</a:t>
            </a:r>
            <a:r>
              <a:rPr lang="en-US" sz="2400" dirty="0" smtClean="0"/>
              <a:t> be a constant. The graph of y = </a:t>
            </a:r>
            <a:r>
              <a:rPr lang="en-US" sz="2400" b="1" dirty="0" err="1" smtClean="0"/>
              <a:t>c</a:t>
            </a:r>
            <a:r>
              <a:rPr lang="en-US" sz="2400" dirty="0" err="1" smtClean="0"/>
              <a:t>f</a:t>
            </a:r>
            <a:r>
              <a:rPr lang="en-US" sz="2400" dirty="0" smtClean="0"/>
              <a:t>(x) is obtained by vertically stretching or compressing the graph of 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y = f(x).</a:t>
            </a:r>
          </a:p>
          <a:p>
            <a:pPr>
              <a:spcAft>
                <a:spcPts val="0"/>
              </a:spcAft>
            </a:pPr>
            <a:endParaRPr lang="en-US" sz="2400" dirty="0" smtClean="0"/>
          </a:p>
          <a:p>
            <a:pPr>
              <a:spcAft>
                <a:spcPts val="0"/>
              </a:spcAft>
              <a:buFont typeface="Wingdings"/>
              <a:buChar char="ü"/>
            </a:pPr>
            <a:r>
              <a:rPr lang="en-US" sz="2400" dirty="0" smtClean="0"/>
              <a:t>  If |</a:t>
            </a:r>
            <a:r>
              <a:rPr lang="en-US" sz="2400" b="1" dirty="0" smtClean="0"/>
              <a:t>c</a:t>
            </a:r>
            <a:r>
              <a:rPr lang="en-US" sz="2400" dirty="0" smtClean="0"/>
              <a:t>| &gt; 1, the graph will be vertically </a:t>
            </a:r>
            <a:r>
              <a:rPr lang="en-US" sz="2400" dirty="0" smtClean="0">
                <a:solidFill>
                  <a:srgbClr val="009900"/>
                </a:solidFill>
              </a:rPr>
              <a:t>stretched</a:t>
            </a:r>
            <a:r>
              <a:rPr lang="en-US" sz="2400" dirty="0" smtClean="0"/>
              <a:t> by a factor of </a:t>
            </a:r>
            <a:r>
              <a:rPr lang="en-US" sz="2400" b="1" dirty="0" smtClean="0"/>
              <a:t>c</a:t>
            </a:r>
            <a:r>
              <a:rPr lang="en-US" sz="2400" dirty="0" smtClean="0"/>
              <a:t>. </a:t>
            </a:r>
          </a:p>
          <a:p>
            <a:pPr>
              <a:spcAft>
                <a:spcPts val="0"/>
              </a:spcAft>
              <a:buFont typeface="Wingdings"/>
              <a:buChar char="ü"/>
            </a:pPr>
            <a:endParaRPr lang="en-US" sz="2400" dirty="0" smtClean="0">
              <a:sym typeface="Wingdings"/>
            </a:endParaRPr>
          </a:p>
          <a:p>
            <a:pPr>
              <a:spcAft>
                <a:spcPts val="0"/>
              </a:spcAft>
              <a:buFont typeface="Wingdings"/>
              <a:buChar char="ü"/>
            </a:pPr>
            <a:r>
              <a:rPr lang="en-US" sz="2400" dirty="0" smtClean="0">
                <a:sym typeface="Wingdings"/>
              </a:rPr>
              <a:t>  </a:t>
            </a:r>
            <a:r>
              <a:rPr lang="en-US" sz="2400" dirty="0" smtClean="0"/>
              <a:t>If 0 &lt; |</a:t>
            </a:r>
            <a:r>
              <a:rPr lang="en-US" sz="2400" b="1" dirty="0" smtClean="0"/>
              <a:t>c</a:t>
            </a:r>
            <a:r>
              <a:rPr lang="en-US" sz="2400" dirty="0" smtClean="0"/>
              <a:t>| &lt; 1, the graph will be vertically </a:t>
            </a:r>
            <a:r>
              <a:rPr lang="en-US" sz="2400" dirty="0" smtClean="0">
                <a:solidFill>
                  <a:srgbClr val="C00000"/>
                </a:solidFill>
              </a:rPr>
              <a:t>compressed</a:t>
            </a:r>
            <a:r>
              <a:rPr lang="en-US" sz="2400" dirty="0" smtClean="0"/>
              <a:t> by a factor of </a:t>
            </a:r>
            <a:r>
              <a:rPr lang="en-US" sz="2400" b="1" dirty="0" smtClean="0"/>
              <a:t>c</a:t>
            </a:r>
            <a:r>
              <a:rPr lang="en-US" sz="2400" dirty="0" smtClean="0"/>
              <a:t>.</a:t>
            </a:r>
          </a:p>
          <a:p>
            <a:pPr>
              <a:spcAft>
                <a:spcPts val="0"/>
              </a:spcAft>
            </a:pPr>
            <a:r>
              <a:rPr lang="en-US" sz="2400" dirty="0" smtClean="0"/>
              <a:t>  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05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65635"/>
            <a:ext cx="7696200" cy="1922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100" b="1" dirty="0" smtClean="0"/>
              <a:t>                      Stretching and Compressing</a:t>
            </a:r>
            <a:endParaRPr lang="en-US" sz="2100" dirty="0" smtClean="0"/>
          </a:p>
          <a:p>
            <a:r>
              <a:rPr lang="en-US" sz="1600" dirty="0" smtClean="0"/>
              <a:t>   </a:t>
            </a:r>
          </a:p>
          <a:p>
            <a:r>
              <a:rPr lang="en-US" sz="2200" dirty="0" smtClean="0"/>
              <a:t>Example: 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In </a:t>
            </a:r>
            <a:r>
              <a:rPr lang="en-US" sz="2200" dirty="0" smtClean="0">
                <a:solidFill>
                  <a:srgbClr val="009900"/>
                </a:solidFill>
              </a:rPr>
              <a:t>f(x) = 5x</a:t>
            </a:r>
            <a:r>
              <a:rPr lang="en-US" sz="2200" baseline="30000" dirty="0" smtClean="0">
                <a:solidFill>
                  <a:srgbClr val="009900"/>
                </a:solidFill>
              </a:rPr>
              <a:t>2</a:t>
            </a:r>
            <a:r>
              <a:rPr lang="en-US" sz="2200" dirty="0" smtClean="0"/>
              <a:t>, stretching “elongates” the graph; the transformed graph appears "</a:t>
            </a:r>
            <a:r>
              <a:rPr lang="en-US" sz="2200" dirty="0" smtClean="0">
                <a:solidFill>
                  <a:srgbClr val="009900"/>
                </a:solidFill>
              </a:rPr>
              <a:t>narrower</a:t>
            </a:r>
            <a:r>
              <a:rPr lang="en-US" sz="2200" dirty="0" smtClean="0"/>
              <a:t>" than the graph of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f(x) = 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2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In </a:t>
            </a:r>
            <a:r>
              <a:rPr lang="en-US" sz="2200" dirty="0" smtClean="0">
                <a:solidFill>
                  <a:srgbClr val="C00000"/>
                </a:solidFill>
              </a:rPr>
              <a:t>f(x) = (1/5)x</a:t>
            </a:r>
            <a:r>
              <a:rPr lang="en-US" sz="2200" baseline="30000" dirty="0" smtClean="0">
                <a:solidFill>
                  <a:srgbClr val="C00000"/>
                </a:solidFill>
              </a:rPr>
              <a:t>2</a:t>
            </a:r>
            <a:r>
              <a:rPr lang="en-US" sz="2200" dirty="0" smtClean="0"/>
              <a:t>, compressing “flattens” the graph; the transformed graph appears "</a:t>
            </a:r>
            <a:r>
              <a:rPr lang="en-US" sz="2200" dirty="0" smtClean="0">
                <a:solidFill>
                  <a:srgbClr val="C00000"/>
                </a:solidFill>
              </a:rPr>
              <a:t>wider</a:t>
            </a:r>
            <a:r>
              <a:rPr lang="en-US" sz="2200" dirty="0" smtClean="0"/>
              <a:t>" than the graph of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f(x) = x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219200"/>
            <a:ext cx="3065645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52400"/>
            <a:ext cx="7696200" cy="1698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 b="1" dirty="0"/>
              <a:t>   </a:t>
            </a:r>
            <a:r>
              <a:rPr lang="en-US" sz="2400" b="1" dirty="0" smtClean="0"/>
              <a:t>        Combining Multiple Transformations </a:t>
            </a:r>
          </a:p>
          <a:p>
            <a:r>
              <a:rPr lang="en-US" sz="2400" b="1" dirty="0" smtClean="0"/>
              <a:t>                         to Sketch a Graph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In general, it may be useful to use the following order: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1.  Reflection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2.  Vertical stretch or compression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3.  Horizontal shift   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4.  Vertical shift      </a:t>
            </a:r>
          </a:p>
          <a:p>
            <a:endParaRPr lang="en-US" sz="2400" dirty="0" smtClean="0"/>
          </a:p>
          <a:p>
            <a:r>
              <a:rPr lang="en-US" sz="2400" dirty="0" smtClean="0"/>
              <a:t>Other possible ordering will produce the same result, but do the vertical shift last.</a:t>
            </a:r>
          </a:p>
          <a:p>
            <a:pPr>
              <a:defRPr/>
            </a:pPr>
            <a:endParaRPr lang="en-US" sz="2400" dirty="0"/>
          </a:p>
          <a:p>
            <a:pPr>
              <a:lnSpc>
                <a:spcPct val="150000"/>
              </a:lnSpc>
              <a:defRPr/>
            </a:pPr>
            <a:r>
              <a:rPr lang="en-US" sz="2400" i="1" dirty="0"/>
              <a:t>					</a:t>
            </a:r>
            <a:endParaRPr lang="en-US" sz="24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lnSpc>
                <a:spcPct val="150000"/>
              </a:lnSpc>
              <a:defRPr/>
            </a:pPr>
            <a:r>
              <a:rPr lang="en-US" sz="2000" i="1" dirty="0"/>
              <a:t>			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Slide_2 (for sections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itle 1"/>
          <p:cNvSpPr>
            <a:spLocks noGrp="1"/>
          </p:cNvSpPr>
          <p:nvPr>
            <p:ph type="ctrTitle"/>
          </p:nvPr>
        </p:nvSpPr>
        <p:spPr bwMode="auto">
          <a:xfrm>
            <a:off x="1066800" y="1600200"/>
            <a:ext cx="7407275" cy="14478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Section 3.2 </a:t>
            </a:r>
            <a:br>
              <a:rPr lang="en-US" sz="3200" dirty="0" smtClean="0">
                <a:solidFill>
                  <a:schemeClr val="tx1"/>
                </a:solidFill>
                <a:effectLst/>
              </a:rPr>
            </a:br>
            <a:r>
              <a:rPr lang="en-US" sz="3200" dirty="0" smtClean="0">
                <a:solidFill>
                  <a:schemeClr val="tx1"/>
                </a:solidFill>
                <a:effectLst/>
              </a:rPr>
              <a:t>  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Transformations </a:t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endParaRPr lang="en-US" sz="36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457200" y="2743200"/>
            <a:ext cx="86868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 Vertical and Horizontal Shifts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 Reflections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 Stretching and Compressing Graphs of Functions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 Combining Multiple Transformations to Sketch a Graph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 Average Rate of Change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/>
              <a:t> The Difference Quotient </a:t>
            </a:r>
          </a:p>
          <a:p>
            <a:pPr>
              <a:spcAft>
                <a:spcPts val="2400"/>
              </a:spcAft>
              <a:buFont typeface="Arial" charset="0"/>
              <a:buChar char="•"/>
            </a:pPr>
            <a:endParaRPr lang="en-US" sz="2000" dirty="0"/>
          </a:p>
          <a:p>
            <a:r>
              <a:rPr lang="en-US" sz="2000" dirty="0"/>
              <a:t> </a:t>
            </a:r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buFont typeface="Arial" charset="0"/>
              <a:buChar char="•"/>
            </a:pP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173995"/>
            <a:ext cx="7696200" cy="958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 smtClean="0"/>
              <a:t>		</a:t>
            </a:r>
            <a:r>
              <a:rPr lang="en-US" sz="2200" b="1" dirty="0" smtClean="0"/>
              <a:t>     Average Rate of Change</a:t>
            </a:r>
            <a:endParaRPr lang="en-US" sz="2200" b="1" dirty="0"/>
          </a:p>
          <a:p>
            <a:pPr>
              <a:defRPr/>
            </a:pPr>
            <a:endParaRPr lang="en-US" sz="2200" dirty="0"/>
          </a:p>
          <a:p>
            <a:pPr>
              <a:spcAft>
                <a:spcPts val="600"/>
              </a:spcAft>
            </a:pPr>
            <a:r>
              <a:rPr lang="en-US" sz="2200" dirty="0" smtClean="0"/>
              <a:t>Let </a:t>
            </a:r>
            <a:r>
              <a:rPr lang="en-US" sz="2200" b="1" dirty="0" smtClean="0"/>
              <a:t>f</a:t>
            </a:r>
            <a:r>
              <a:rPr lang="en-US" sz="2200" dirty="0" smtClean="0"/>
              <a:t> be a function. Let (x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, f(x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)) and  (x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, f(x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)) represent two distinct points on the graph of </a:t>
            </a:r>
            <a:r>
              <a:rPr lang="en-US" sz="2200" b="1" dirty="0" smtClean="0"/>
              <a:t>f</a:t>
            </a:r>
            <a:r>
              <a:rPr lang="en-US" sz="2200" dirty="0" smtClean="0"/>
              <a:t>, where 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≠ x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</a:t>
            </a:r>
            <a:r>
              <a:rPr lang="en-US" sz="2200" b="1" dirty="0" smtClean="0"/>
              <a:t>average rate of change </a:t>
            </a:r>
            <a:r>
              <a:rPr lang="en-US" sz="2200" dirty="0" smtClean="0"/>
              <a:t>of </a:t>
            </a:r>
            <a:r>
              <a:rPr lang="en-US" sz="2200" b="1" dirty="0" smtClean="0"/>
              <a:t>f</a:t>
            </a:r>
            <a:r>
              <a:rPr lang="en-US" sz="2200" dirty="0" smtClean="0"/>
              <a:t> between x</a:t>
            </a:r>
            <a:r>
              <a:rPr lang="en-US" sz="2200" baseline="-25000" dirty="0" smtClean="0"/>
              <a:t>1</a:t>
            </a:r>
            <a:r>
              <a:rPr lang="en-US" sz="2200" dirty="0" smtClean="0"/>
              <a:t> and x</a:t>
            </a:r>
            <a:r>
              <a:rPr lang="en-US" sz="2200" baseline="-25000" dirty="0" smtClean="0"/>
              <a:t>2 </a:t>
            </a:r>
            <a:r>
              <a:rPr lang="en-US" sz="2200" dirty="0" smtClean="0"/>
              <a:t>is given by</a:t>
            </a:r>
          </a:p>
          <a:p>
            <a:r>
              <a:rPr lang="en-US" sz="2000" dirty="0" smtClean="0"/>
              <a:t>          </a:t>
            </a:r>
          </a:p>
          <a:p>
            <a:pPr>
              <a:defRPr/>
            </a:pPr>
            <a:r>
              <a:rPr lang="en-US" sz="2000" dirty="0" smtClean="0"/>
              <a:t> </a:t>
            </a:r>
            <a:r>
              <a:rPr lang="en-US" sz="2000" dirty="0"/>
              <a:t>		           		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marL="457200" indent="-457200">
              <a:defRPr/>
            </a:pPr>
            <a:endParaRPr lang="en-US" sz="2000" dirty="0"/>
          </a:p>
          <a:p>
            <a:pPr marL="457200" indent="-457200">
              <a:defRPr/>
            </a:pPr>
            <a:r>
              <a:rPr lang="en-US" sz="2000" dirty="0"/>
              <a:t> </a:t>
            </a:r>
          </a:p>
          <a:p>
            <a:pPr marL="457200" indent="-457200"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038600" y="2438400"/>
          <a:ext cx="2452511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4" name="Equation" r:id="rId4" imgW="2006280" imgH="685800" progId="Equation.3">
                  <p:embed/>
                </p:oleObj>
              </mc:Choice>
              <mc:Fallback>
                <p:oleObj name="Equation" r:id="rId4" imgW="200628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38400"/>
                        <a:ext cx="2452511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3733800"/>
            <a:ext cx="3355604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24000" y="228600"/>
            <a:ext cx="77724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200" dirty="0"/>
              <a:t>Let </a:t>
            </a:r>
            <a:r>
              <a:rPr lang="en-US" sz="2200" b="1" dirty="0"/>
              <a:t>x</a:t>
            </a:r>
            <a:r>
              <a:rPr lang="en-US" sz="2200" dirty="0"/>
              <a:t> </a:t>
            </a:r>
            <a:r>
              <a:rPr lang="en-US" sz="2200" dirty="0" smtClean="0"/>
              <a:t>represent a </a:t>
            </a:r>
            <a:r>
              <a:rPr lang="en-US" sz="2200" dirty="0"/>
              <a:t>test number, and </a:t>
            </a:r>
            <a:r>
              <a:rPr lang="en-US" sz="2200" b="1" dirty="0"/>
              <a:t>y</a:t>
            </a:r>
            <a:r>
              <a:rPr lang="en-US" sz="2200" dirty="0"/>
              <a:t> </a:t>
            </a:r>
            <a:r>
              <a:rPr lang="en-US" sz="2200" dirty="0" smtClean="0"/>
              <a:t>equal a </a:t>
            </a:r>
            <a:r>
              <a:rPr lang="en-US" sz="2200" dirty="0"/>
              <a:t>test score. Assume </a:t>
            </a:r>
            <a:r>
              <a:rPr lang="en-US" sz="2200" dirty="0" smtClean="0"/>
              <a:t>a </a:t>
            </a:r>
            <a:r>
              <a:rPr lang="en-US" sz="2200" dirty="0"/>
              <a:t>student obtains a test 1 score of 76 and a score </a:t>
            </a:r>
            <a:endParaRPr lang="en-US" sz="2200" dirty="0" smtClean="0"/>
          </a:p>
          <a:p>
            <a:r>
              <a:rPr lang="en-US" sz="2200" dirty="0" smtClean="0"/>
              <a:t>of </a:t>
            </a:r>
            <a:r>
              <a:rPr lang="en-US" sz="2200" dirty="0"/>
              <a:t>92 on test 3.  Find the average rate of </a:t>
            </a:r>
            <a:r>
              <a:rPr lang="en-US" sz="2200" dirty="0" smtClean="0"/>
              <a:t>change from test 1 to test 3. 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>
                <a:solidFill>
                  <a:srgbClr val="7030A0"/>
                </a:solidFill>
              </a:rPr>
              <a:t>Given the points (1, 76) and (3, 92) we find the average rate of change by calculating</a:t>
            </a:r>
            <a:r>
              <a:rPr lang="en-US" sz="2200" dirty="0" smtClean="0">
                <a:solidFill>
                  <a:srgbClr val="7030A0"/>
                </a:solidFill>
              </a:rPr>
              <a:t>: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3886200" y="4648200"/>
          <a:ext cx="2895600" cy="801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2" name="Equation" r:id="rId4" imgW="2247840" imgH="622080" progId="Equation.3">
                  <p:embed/>
                </p:oleObj>
              </mc:Choice>
              <mc:Fallback>
                <p:oleObj name="Equation" r:id="rId4" imgW="224784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48200"/>
                        <a:ext cx="2895600" cy="8016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86200" y="3352800"/>
          <a:ext cx="24526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3" name="Equation" r:id="rId6" imgW="2006280" imgH="685800" progId="Equation.3">
                  <p:embed/>
                </p:oleObj>
              </mc:Choice>
              <mc:Fallback>
                <p:oleObj name="Equation" r:id="rId6" imgW="2006280" imgH="685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352800"/>
                        <a:ext cx="2452688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524000" y="120134"/>
            <a:ext cx="7696200" cy="103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US" sz="2000" b="1" dirty="0" smtClean="0"/>
              <a:t>		    </a:t>
            </a:r>
            <a:r>
              <a:rPr lang="en-US" sz="2200" b="1" dirty="0" smtClean="0"/>
              <a:t>The Difference Quotient</a:t>
            </a:r>
            <a:endParaRPr lang="en-US" sz="2200" dirty="0" smtClean="0"/>
          </a:p>
          <a:p>
            <a:pPr>
              <a:spcAft>
                <a:spcPts val="1200"/>
              </a:spcAft>
            </a:pPr>
            <a:r>
              <a:rPr lang="en-US" sz="2200" dirty="0" smtClean="0"/>
              <a:t>Let </a:t>
            </a:r>
            <a:r>
              <a:rPr lang="en-US" sz="2200" b="1" dirty="0" smtClean="0"/>
              <a:t>f</a:t>
            </a:r>
            <a:r>
              <a:rPr lang="en-US" sz="2200" dirty="0" smtClean="0"/>
              <a:t> be a function and </a:t>
            </a:r>
            <a:r>
              <a:rPr lang="en-US" sz="2200" b="1" dirty="0" smtClean="0"/>
              <a:t>h</a:t>
            </a:r>
            <a:r>
              <a:rPr lang="en-US" sz="2200" dirty="0" smtClean="0"/>
              <a:t> a nonzero constant. Let (x, f(x)) and (x</a:t>
            </a:r>
            <a:r>
              <a:rPr lang="en-US" sz="2200" baseline="-25000" dirty="0" smtClean="0"/>
              <a:t> </a:t>
            </a:r>
            <a:r>
              <a:rPr lang="en-US" sz="2200" dirty="0" smtClean="0"/>
              <a:t>+ h, f(x + h)) represent two distinct points on the graph of </a:t>
            </a:r>
            <a:r>
              <a:rPr lang="en-US" sz="2200" b="1" dirty="0" smtClean="0"/>
              <a:t>f</a:t>
            </a:r>
            <a:r>
              <a:rPr lang="en-US" sz="2200" dirty="0" smtClean="0"/>
              <a:t>. </a:t>
            </a:r>
          </a:p>
          <a:p>
            <a:r>
              <a:rPr lang="en-US" sz="2200" dirty="0" smtClean="0"/>
              <a:t>The average rate of change of </a:t>
            </a:r>
            <a:r>
              <a:rPr lang="en-US" sz="2200" b="1" dirty="0" smtClean="0"/>
              <a:t>f</a:t>
            </a:r>
            <a:r>
              <a:rPr lang="en-US" sz="2200" dirty="0" smtClean="0"/>
              <a:t> between </a:t>
            </a:r>
            <a:r>
              <a:rPr lang="en-US" sz="2200" b="1" dirty="0" smtClean="0"/>
              <a:t>x</a:t>
            </a:r>
            <a:r>
              <a:rPr lang="en-US" sz="2200" dirty="0" smtClean="0"/>
              <a:t> and </a:t>
            </a:r>
            <a:r>
              <a:rPr lang="en-US" sz="2200" b="1" dirty="0" smtClean="0"/>
              <a:t>x + h </a:t>
            </a:r>
            <a:r>
              <a:rPr lang="en-US" sz="2200" dirty="0" smtClean="0"/>
              <a:t>is the </a:t>
            </a:r>
            <a:r>
              <a:rPr lang="en-US" sz="2200" b="1" dirty="0" smtClean="0"/>
              <a:t>difference quotien</a:t>
            </a:r>
            <a:r>
              <a:rPr lang="en-US" sz="2200" dirty="0" smtClean="0"/>
              <a:t>t, given by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r>
              <a:rPr lang="en-US" sz="2000" dirty="0" smtClean="0"/>
              <a:t>		           		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Notice that the </a:t>
            </a:r>
            <a:r>
              <a:rPr lang="en-US" sz="2000" b="1" dirty="0" smtClean="0"/>
              <a:t>main</a:t>
            </a:r>
            <a:r>
              <a:rPr lang="en-US" sz="2000" dirty="0" smtClean="0"/>
              <a:t> operations involved in the "difference quotient" are subtraction (</a:t>
            </a:r>
            <a:r>
              <a:rPr lang="en-US" sz="2000" i="1" dirty="0" smtClean="0"/>
              <a:t>difference</a:t>
            </a:r>
            <a:r>
              <a:rPr lang="en-US" sz="2000" dirty="0" smtClean="0"/>
              <a:t>) and division (</a:t>
            </a:r>
            <a:r>
              <a:rPr lang="en-US" sz="2000" i="1" dirty="0" smtClean="0"/>
              <a:t>quotient</a:t>
            </a:r>
            <a:r>
              <a:rPr lang="en-US" sz="2000" dirty="0" smtClean="0"/>
              <a:t>).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2000" dirty="0" smtClean="0"/>
          </a:p>
          <a:p>
            <a:pPr marL="457200" indent="-457200">
              <a:defRPr/>
            </a:pPr>
            <a:endParaRPr lang="en-US" sz="2000" dirty="0" smtClean="0"/>
          </a:p>
          <a:p>
            <a:pPr marL="457200" indent="-457200">
              <a:defRPr/>
            </a:pPr>
            <a:r>
              <a:rPr lang="en-US" sz="2000" dirty="0" smtClean="0"/>
              <a:t> </a:t>
            </a:r>
          </a:p>
          <a:p>
            <a:pPr marL="457200" indent="-457200">
              <a:defRPr/>
            </a:pPr>
            <a:r>
              <a:rPr lang="en-US" sz="2000" dirty="0" smtClean="0"/>
              <a:t> </a:t>
            </a:r>
            <a:endParaRPr lang="en-US" sz="2000" baseline="30000" dirty="0" smtClean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 smtClean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 smtClean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 smtClean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343400" y="2819400"/>
          <a:ext cx="1752600" cy="703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4" name="Equation" r:id="rId4" imgW="1549080" imgH="622080" progId="Equation.3">
                  <p:embed/>
                </p:oleObj>
              </mc:Choice>
              <mc:Fallback>
                <p:oleObj name="Equation" r:id="rId4" imgW="1549080" imgH="6220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19400"/>
                        <a:ext cx="1752600" cy="703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581400"/>
            <a:ext cx="2971800" cy="1822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524000" y="474963"/>
            <a:ext cx="79248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100" dirty="0"/>
              <a:t>Find the difference quotient </a:t>
            </a:r>
            <a:r>
              <a:rPr lang="en-US" sz="2100" dirty="0" smtClean="0"/>
              <a:t>for f(x) = 3x</a:t>
            </a:r>
            <a:r>
              <a:rPr lang="en-US" sz="2100" baseline="30000" dirty="0" smtClean="0"/>
              <a:t>2</a:t>
            </a:r>
            <a:r>
              <a:rPr lang="en-US" sz="2100" dirty="0" smtClean="0"/>
              <a:t> – x.  </a:t>
            </a:r>
            <a:endParaRPr lang="en-US" sz="2100" dirty="0"/>
          </a:p>
          <a:p>
            <a:endParaRPr lang="en-US" sz="2000" dirty="0"/>
          </a:p>
          <a:p>
            <a:r>
              <a:rPr lang="en-US" sz="2100" dirty="0"/>
              <a:t>Before we apply the formul</a:t>
            </a:r>
            <a:r>
              <a:rPr lang="en-US" sz="2000" dirty="0"/>
              <a:t>a                           </a:t>
            </a:r>
          </a:p>
          <a:p>
            <a:endParaRPr lang="en-US" sz="2000" dirty="0"/>
          </a:p>
          <a:p>
            <a:r>
              <a:rPr lang="en-US" sz="2100" dirty="0" smtClean="0"/>
              <a:t>it </a:t>
            </a:r>
            <a:r>
              <a:rPr lang="en-US" sz="2100" dirty="0"/>
              <a:t>is recommended to first </a:t>
            </a:r>
            <a:r>
              <a:rPr lang="en-US" sz="2100" dirty="0" smtClean="0"/>
              <a:t>find f(x + h)</a:t>
            </a:r>
            <a:r>
              <a:rPr lang="en-US" sz="2000" dirty="0" smtClean="0"/>
              <a:t>:</a:t>
            </a:r>
          </a:p>
          <a:p>
            <a:endParaRPr lang="en-US" sz="2000" dirty="0" smtClean="0">
              <a:solidFill>
                <a:srgbClr val="7030A0"/>
              </a:solidFill>
            </a:endParaRPr>
          </a:p>
          <a:p>
            <a:pPr algn="ctr"/>
            <a:endParaRPr lang="en-US" sz="2100" dirty="0" smtClean="0">
              <a:solidFill>
                <a:srgbClr val="C00000"/>
              </a:solidFill>
            </a:endParaRPr>
          </a:p>
          <a:p>
            <a:r>
              <a:rPr lang="en-US" sz="2100" dirty="0" smtClean="0">
                <a:solidFill>
                  <a:srgbClr val="C00000"/>
                </a:solidFill>
              </a:rPr>
              <a:t>                           Caution: 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(x + h)² </a:t>
            </a:r>
            <a:r>
              <a:rPr lang="en-US" sz="21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 x² + h²</a:t>
            </a:r>
          </a:p>
          <a:p>
            <a:pPr algn="ctr"/>
            <a:endParaRPr lang="en-US" sz="21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ctr"/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105400" y="1295400"/>
          <a:ext cx="1371601" cy="577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4" imgW="2654280" imgH="1117440" progId="Equation.3">
                  <p:embed/>
                </p:oleObj>
              </mc:Choice>
              <mc:Fallback>
                <p:oleObj name="Equation" r:id="rId4" imgW="265428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295400"/>
                        <a:ext cx="1371601" cy="5775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429000" y="2514600"/>
          <a:ext cx="326897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Equation" r:id="rId6" imgW="5448240" imgH="622080" progId="Equation.3">
                  <p:embed/>
                </p:oleObj>
              </mc:Choice>
              <mc:Fallback>
                <p:oleObj name="Equation" r:id="rId6" imgW="5448240" imgH="6220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14600"/>
                        <a:ext cx="3268979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667000" y="4038600"/>
          <a:ext cx="4267200" cy="391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Equation" r:id="rId8" imgW="6895800" imgH="622080" progId="Equation.3">
                  <p:embed/>
                </p:oleObj>
              </mc:Choice>
              <mc:Fallback>
                <p:oleObj name="Equation" r:id="rId8" imgW="6895800" imgH="6220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4267200" cy="391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3581400" y="4648200"/>
          <a:ext cx="3263900" cy="347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10" imgW="5003640" imgH="533160" progId="Equation.3">
                  <p:embed/>
                </p:oleObj>
              </mc:Choice>
              <mc:Fallback>
                <p:oleObj name="Equation" r:id="rId10" imgW="5003640" imgH="5331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648200"/>
                        <a:ext cx="3263900" cy="3479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2895600" y="3352800"/>
            <a:ext cx="53238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</a:rPr>
              <a:t>Recall (x + h)² </a:t>
            </a:r>
            <a:r>
              <a:rPr lang="en-US" sz="2100" b="1" dirty="0" smtClean="0">
                <a:solidFill>
                  <a:srgbClr val="00808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(x + h)(x + h) = x² + 2xh + h²</a:t>
            </a:r>
            <a:endParaRPr lang="en-US" sz="2100" b="1" dirty="0">
              <a:solidFill>
                <a:srgbClr val="00808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5638800"/>
            <a:ext cx="24320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(continued on the next slide)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86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lide_3 (for conten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1219200" y="381000"/>
            <a:ext cx="7924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dirty="0" smtClean="0"/>
              <a:t>       </a:t>
            </a:r>
            <a:r>
              <a:rPr lang="en-US" sz="2200" dirty="0" smtClean="0"/>
              <a:t>Now </a:t>
            </a:r>
            <a:r>
              <a:rPr lang="en-US" sz="2200" dirty="0"/>
              <a:t>we find the difference </a:t>
            </a:r>
            <a:r>
              <a:rPr lang="en-US" sz="2200" dirty="0" smtClean="0"/>
              <a:t>quotient:</a:t>
            </a:r>
            <a:endParaRPr lang="en-US" sz="22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>
              <a:solidFill>
                <a:srgbClr val="7030A0"/>
              </a:solidFill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324600" y="304800"/>
          <a:ext cx="1295400" cy="545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4" name="Equation" r:id="rId4" imgW="2654280" imgH="1117440" progId="Equation.3">
                  <p:embed/>
                </p:oleObj>
              </mc:Choice>
              <mc:Fallback>
                <p:oleObj name="Equation" r:id="rId4" imgW="2654280" imgH="1117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"/>
                        <a:ext cx="1295400" cy="545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2819400" y="990600"/>
          <a:ext cx="4191000" cy="6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5" name="Equation" r:id="rId6" imgW="7581600" imgH="1206360" progId="Equation.3">
                  <p:embed/>
                </p:oleObj>
              </mc:Choice>
              <mc:Fallback>
                <p:oleObj name="Equation" r:id="rId6" imgW="7581600" imgH="1206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990600"/>
                        <a:ext cx="4191000" cy="6669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5"/>
          <p:cNvGraphicFramePr>
            <a:graphicFrameLocks noChangeAspect="1"/>
          </p:cNvGraphicFramePr>
          <p:nvPr/>
        </p:nvGraphicFramePr>
        <p:xfrm>
          <a:off x="2819400" y="1828800"/>
          <a:ext cx="4191000" cy="726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6" name="Equation" r:id="rId8" imgW="6959520" imgH="1206360" progId="Equation.3">
                  <p:embed/>
                </p:oleObj>
              </mc:Choice>
              <mc:Fallback>
                <p:oleObj name="Equation" r:id="rId8" imgW="6959520" imgH="12063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28800"/>
                        <a:ext cx="4191000" cy="7265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/>
        </p:nvGraphicFramePr>
        <p:xfrm>
          <a:off x="2819400" y="2743200"/>
          <a:ext cx="1905000" cy="739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Equation" r:id="rId10" imgW="3111480" imgH="1206360" progId="Equation.3">
                  <p:embed/>
                </p:oleObj>
              </mc:Choice>
              <mc:Fallback>
                <p:oleObj name="Equation" r:id="rId10" imgW="3111480" imgH="12063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43200"/>
                        <a:ext cx="1905000" cy="7395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2819400" y="4648200"/>
          <a:ext cx="1600200" cy="27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8" name="Equation" r:id="rId12" imgW="2539800" imgH="431640" progId="Equation.3">
                  <p:embed/>
                </p:oleObj>
              </mc:Choice>
              <mc:Fallback>
                <p:oleObj name="Equation" r:id="rId12" imgW="25398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648200"/>
                        <a:ext cx="1600200" cy="2712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2971800" y="1752600"/>
            <a:ext cx="533400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943600" y="1828800"/>
            <a:ext cx="457200" cy="45720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05400" y="1828800"/>
            <a:ext cx="381000" cy="381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05600" y="1828800"/>
            <a:ext cx="381000" cy="38100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733800" y="4114800"/>
            <a:ext cx="381000" cy="381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971800" y="3581400"/>
            <a:ext cx="381000" cy="38100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819400" y="3657600"/>
          <a:ext cx="1981200" cy="690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9" name="Equation" r:id="rId14" imgW="3200400" imgH="1117440" progId="Equation.3">
                  <p:embed/>
                </p:oleObj>
              </mc:Choice>
              <mc:Fallback>
                <p:oleObj name="Equation" r:id="rId14" imgW="3200400" imgH="11174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1981200" cy="6900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Slide_4 (bottom design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1"/>
          <p:cNvSpPr>
            <a:spLocks noChangeArrowheads="1"/>
          </p:cNvSpPr>
          <p:nvPr/>
        </p:nvSpPr>
        <p:spPr bwMode="auto">
          <a:xfrm>
            <a:off x="1447800" y="2455863"/>
            <a:ext cx="7924800" cy="563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endParaRPr lang="en-US" sz="2000" dirty="0"/>
          </a:p>
          <a:p>
            <a:pPr indent="457200" eaLnBrk="0" hangingPunct="0"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0" y="-1841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838200" y="1981200"/>
            <a:ext cx="7620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Using your textbook, practice the problems assigned by your instructor to review the concepts from Section </a:t>
            </a:r>
            <a:r>
              <a:rPr lang="en-US" sz="3200" dirty="0" smtClean="0"/>
              <a:t>3.2.</a:t>
            </a:r>
            <a:endParaRPr lang="en-US" sz="3200" dirty="0"/>
          </a:p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371600" y="76200"/>
            <a:ext cx="7696200" cy="1589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en-US" sz="2100" b="1" dirty="0" smtClean="0">
                <a:latin typeface="Arial" pitchFamily="34" charset="0"/>
                <a:cs typeface="Arial" pitchFamily="34" charset="0"/>
              </a:rPr>
              <a:t>Review of 7 Basic Functions</a:t>
            </a:r>
          </a:p>
          <a:p>
            <a:pPr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100" smtClean="0"/>
              <a:t>Square	</a:t>
            </a:r>
            <a:r>
              <a:rPr lang="en-US" sz="2100" dirty="0" smtClean="0"/>
              <a:t>	 	     Cube </a:t>
            </a:r>
            <a:r>
              <a:rPr lang="en-US" sz="2100" smtClean="0"/>
              <a:t>	</a:t>
            </a:r>
            <a:r>
              <a:rPr lang="en-US" sz="2100" smtClean="0"/>
              <a:t>         Square </a:t>
            </a:r>
            <a:r>
              <a:rPr lang="en-US" sz="2100"/>
              <a:t>Root</a:t>
            </a:r>
            <a:endParaRPr lang="en-US" sz="21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/>
              <a:t>  f(x</a:t>
            </a:r>
            <a:r>
              <a:rPr lang="en-US" sz="2100" dirty="0"/>
              <a:t>) = </a:t>
            </a:r>
            <a:r>
              <a:rPr lang="en-US" sz="2100" dirty="0" smtClean="0"/>
              <a:t>x</a:t>
            </a:r>
            <a:r>
              <a:rPr lang="en-US" sz="2100" baseline="30000" dirty="0" smtClean="0"/>
              <a:t>2</a:t>
            </a:r>
            <a:r>
              <a:rPr lang="en-US" sz="2100" dirty="0"/>
              <a:t> </a:t>
            </a:r>
            <a:r>
              <a:rPr lang="en-US" sz="2100" dirty="0" smtClean="0"/>
              <a:t> 	 	    f(x) = x</a:t>
            </a:r>
            <a:r>
              <a:rPr lang="en-US" sz="2100" baseline="30000" dirty="0" smtClean="0"/>
              <a:t>3</a:t>
            </a:r>
            <a:r>
              <a:rPr lang="en-US" sz="2100" dirty="0" smtClean="0"/>
              <a:t> 	              f(x) =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			</a:t>
            </a:r>
            <a:endParaRPr lang="en-US" sz="1600" baseline="300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	 	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2100" dirty="0" smtClean="0"/>
              <a:t>Cube Root 		Absolute Value		Identity </a:t>
            </a:r>
            <a:r>
              <a:rPr lang="en-US" sz="1600" dirty="0" smtClean="0"/>
              <a:t>	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 smtClean="0"/>
              <a:t>  f(x) = 			    f(x) =		  f(x) =  x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 smtClean="0"/>
          </a:p>
          <a:p>
            <a:pPr>
              <a:spcBef>
                <a:spcPts val="300"/>
              </a:spcBef>
              <a:spcAft>
                <a:spcPts val="400"/>
              </a:spcAft>
              <a:defRPr/>
            </a:pPr>
            <a:r>
              <a:rPr lang="en-US" sz="1600" dirty="0" smtClean="0"/>
              <a:t>			</a:t>
            </a:r>
            <a:r>
              <a:rPr lang="en-US" sz="2100" dirty="0" smtClean="0"/>
              <a:t>Reciprocal</a:t>
            </a:r>
            <a:r>
              <a:rPr lang="en-US" sz="1600" dirty="0" smtClean="0"/>
              <a:t>	 	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			</a:t>
            </a:r>
            <a:r>
              <a:rPr lang="en-US" sz="2100" dirty="0" smtClean="0"/>
              <a:t>f(x) =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/>
              <a:t>		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600" dirty="0" smtClean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US" sz="1600" dirty="0" smtClean="0"/>
              <a:t> 	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1600" dirty="0" smtClean="0"/>
              <a:t> </a:t>
            </a:r>
            <a:endParaRPr lang="en-US" sz="1600" dirty="0"/>
          </a:p>
          <a:p>
            <a:pPr>
              <a:defRPr/>
            </a:pPr>
            <a:r>
              <a:rPr lang="en-US" sz="16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181600" y="3200400"/>
          <a:ext cx="3352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Equation" r:id="rId4" imgW="241200" imgH="355320" progId="Equation.3">
                  <p:embed/>
                </p:oleObj>
              </mc:Choice>
              <mc:Fallback>
                <p:oleObj name="Equation" r:id="rId4" imgW="24120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00400"/>
                        <a:ext cx="3352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953000" y="5105400"/>
          <a:ext cx="17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Equation" r:id="rId6" imgW="203040" imgH="609480" progId="Equation.3">
                  <p:embed/>
                </p:oleObj>
              </mc:Choice>
              <mc:Fallback>
                <p:oleObj name="Equation" r:id="rId6" imgW="203040" imgH="609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05400"/>
                        <a:ext cx="177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286000" y="3276600"/>
          <a:ext cx="3810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Equation" r:id="rId8" imgW="419040" imgH="342720" progId="Equation.3">
                  <p:embed/>
                </p:oleObj>
              </mc:Choice>
              <mc:Fallback>
                <p:oleObj name="Equation" r:id="rId8" imgW="419040" imgH="342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276600"/>
                        <a:ext cx="3810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2"/>
          <p:cNvGraphicFramePr>
            <a:graphicFrameLocks noChangeAspect="1"/>
          </p:cNvGraphicFramePr>
          <p:nvPr/>
        </p:nvGraphicFramePr>
        <p:xfrm>
          <a:off x="7696200" y="1066800"/>
          <a:ext cx="463549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10" imgW="419040" imgH="330120" progId="Equation.3">
                  <p:embed/>
                </p:oleObj>
              </mc:Choice>
              <mc:Fallback>
                <p:oleObj name="Equation" r:id="rId10" imgW="419040" imgH="3301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1066800"/>
                        <a:ext cx="463549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800" y="1524000"/>
            <a:ext cx="1430734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67200" y="1524000"/>
            <a:ext cx="1430716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58000" y="1524000"/>
            <a:ext cx="1430717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7800" y="3657600"/>
            <a:ext cx="1430652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67200" y="3657599"/>
            <a:ext cx="1371600" cy="10227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91000" y="5638800"/>
            <a:ext cx="1347388" cy="1004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934200" y="3657600"/>
            <a:ext cx="1328304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04800"/>
            <a:ext cx="7696200" cy="155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50" b="1" dirty="0" smtClean="0"/>
              <a:t>Vertical Shifts (Up)</a:t>
            </a:r>
          </a:p>
          <a:p>
            <a:pPr algn="ctr"/>
            <a:r>
              <a:rPr lang="en-US" sz="200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50" dirty="0" smtClean="0"/>
              <a:t>For a function y = f(x) and c &gt; 0:</a:t>
            </a:r>
          </a:p>
          <a:p>
            <a:pPr>
              <a:spcBef>
                <a:spcPts val="0"/>
              </a:spcBef>
            </a:pPr>
            <a:endParaRPr lang="en-US" sz="2050" dirty="0" smtClean="0"/>
          </a:p>
          <a:p>
            <a:r>
              <a:rPr lang="en-US" sz="2050" dirty="0" smtClean="0"/>
              <a:t>The graph of y = f(x) </a:t>
            </a:r>
            <a:r>
              <a:rPr lang="en-US" sz="2050" dirty="0" smtClean="0">
                <a:solidFill>
                  <a:srgbClr val="009900"/>
                </a:solidFill>
              </a:rPr>
              <a:t>+ c</a:t>
            </a:r>
            <a:r>
              <a:rPr lang="en-US" sz="2050" dirty="0" smtClean="0"/>
              <a:t> is equivalent to the graph of f(x) shifted </a:t>
            </a:r>
            <a:r>
              <a:rPr lang="en-US" sz="2050" dirty="0" smtClean="0">
                <a:solidFill>
                  <a:srgbClr val="009900"/>
                </a:solidFill>
              </a:rPr>
              <a:t>upward</a:t>
            </a:r>
            <a:r>
              <a:rPr lang="en-US" sz="2050" dirty="0" smtClean="0"/>
              <a:t> c units.</a:t>
            </a:r>
          </a:p>
          <a:p>
            <a:endParaRPr lang="en-US" sz="2050" dirty="0" smtClean="0"/>
          </a:p>
          <a:p>
            <a:r>
              <a:rPr lang="en-US" sz="2050" dirty="0" smtClean="0"/>
              <a:t>Example: </a:t>
            </a:r>
          </a:p>
          <a:p>
            <a:endParaRPr lang="en-US" sz="2050" dirty="0" smtClean="0"/>
          </a:p>
          <a:p>
            <a:r>
              <a:rPr lang="en-US" sz="2050" dirty="0" smtClean="0"/>
              <a:t>              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  			   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+ 4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275927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769188" cy="2064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flipV="1">
            <a:off x="5562600" y="4648200"/>
            <a:ext cx="1447800" cy="609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04800"/>
            <a:ext cx="7696200" cy="155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50" b="1" dirty="0" smtClean="0"/>
              <a:t>Vertical Shifts (Down)</a:t>
            </a:r>
          </a:p>
          <a:p>
            <a:pPr algn="ctr"/>
            <a:r>
              <a:rPr lang="en-US" sz="205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50" dirty="0" smtClean="0"/>
              <a:t>For a function y = f(x) and c &gt; 0:</a:t>
            </a:r>
          </a:p>
          <a:p>
            <a:pPr>
              <a:spcBef>
                <a:spcPts val="0"/>
              </a:spcBef>
            </a:pPr>
            <a:endParaRPr lang="en-US" sz="2050" dirty="0" smtClean="0"/>
          </a:p>
          <a:p>
            <a:r>
              <a:rPr lang="en-US" sz="2050" dirty="0" smtClean="0"/>
              <a:t>The graph of y = f(x) </a:t>
            </a:r>
            <a:r>
              <a:rPr lang="en-US" sz="2050" dirty="0" smtClean="0">
                <a:solidFill>
                  <a:srgbClr val="C00000"/>
                </a:solidFill>
              </a:rPr>
              <a:t>–</a:t>
            </a:r>
            <a:r>
              <a:rPr lang="en-US" sz="2050" dirty="0" smtClean="0">
                <a:solidFill>
                  <a:srgbClr val="009900"/>
                </a:solidFill>
              </a:rPr>
              <a:t> </a:t>
            </a:r>
            <a:r>
              <a:rPr lang="en-US" sz="2050" dirty="0" smtClean="0">
                <a:solidFill>
                  <a:srgbClr val="C00000"/>
                </a:solidFill>
              </a:rPr>
              <a:t>c</a:t>
            </a:r>
            <a:r>
              <a:rPr lang="en-US" sz="2050" dirty="0" smtClean="0"/>
              <a:t> is equivalent to the graph of f(x) shifted </a:t>
            </a:r>
            <a:r>
              <a:rPr lang="en-US" sz="2050" dirty="0" smtClean="0">
                <a:solidFill>
                  <a:srgbClr val="C00000"/>
                </a:solidFill>
              </a:rPr>
              <a:t>downward</a:t>
            </a:r>
            <a:r>
              <a:rPr lang="en-US" sz="2050" dirty="0" smtClean="0"/>
              <a:t> c units.</a:t>
            </a:r>
          </a:p>
          <a:p>
            <a:endParaRPr lang="en-US" sz="2050" dirty="0" smtClean="0"/>
          </a:p>
          <a:p>
            <a:r>
              <a:rPr lang="en-US" sz="2050" dirty="0" smtClean="0"/>
              <a:t>Example:</a:t>
            </a:r>
          </a:p>
          <a:p>
            <a:endParaRPr lang="en-US" sz="2050" dirty="0" smtClean="0"/>
          </a:p>
          <a:p>
            <a:r>
              <a:rPr lang="en-US" sz="2050" dirty="0" smtClean="0"/>
              <a:t>              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  			    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– 4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275927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759082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>
            <a:off x="5486400" y="4648200"/>
            <a:ext cx="15240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04800"/>
            <a:ext cx="7696200" cy="1558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50" b="1" dirty="0" smtClean="0"/>
              <a:t>Horizontal Shifts (left)</a:t>
            </a:r>
          </a:p>
          <a:p>
            <a:pPr algn="ctr"/>
            <a:r>
              <a:rPr lang="en-US" sz="205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50" dirty="0" smtClean="0"/>
              <a:t>For a function y = f(x) and c &gt; 0:</a:t>
            </a:r>
          </a:p>
          <a:p>
            <a:pPr>
              <a:spcBef>
                <a:spcPts val="0"/>
              </a:spcBef>
            </a:pPr>
            <a:endParaRPr lang="en-US" sz="2050" dirty="0" smtClean="0"/>
          </a:p>
          <a:p>
            <a:r>
              <a:rPr lang="en-US" sz="2050" dirty="0" smtClean="0"/>
              <a:t>The graph of y = f(x </a:t>
            </a:r>
            <a:r>
              <a:rPr lang="en-US" sz="2050" dirty="0" smtClean="0">
                <a:solidFill>
                  <a:srgbClr val="009900"/>
                </a:solidFill>
              </a:rPr>
              <a:t>+ c</a:t>
            </a:r>
            <a:r>
              <a:rPr lang="en-US" sz="2050" dirty="0" smtClean="0"/>
              <a:t>) is equivalent to the graph of f(x) shifted </a:t>
            </a:r>
            <a:r>
              <a:rPr lang="en-US" sz="2050" dirty="0" smtClean="0">
                <a:solidFill>
                  <a:srgbClr val="C00000"/>
                </a:solidFill>
              </a:rPr>
              <a:t>left</a:t>
            </a:r>
            <a:r>
              <a:rPr lang="en-US" sz="2050" dirty="0" smtClean="0"/>
              <a:t> c units.</a:t>
            </a:r>
          </a:p>
          <a:p>
            <a:endParaRPr lang="en-US" sz="2050" dirty="0" smtClean="0"/>
          </a:p>
          <a:p>
            <a:r>
              <a:rPr lang="en-US" sz="2050" dirty="0" smtClean="0"/>
              <a:t>Example: </a:t>
            </a:r>
          </a:p>
          <a:p>
            <a:endParaRPr lang="en-US" sz="2050" dirty="0" smtClean="0"/>
          </a:p>
          <a:p>
            <a:r>
              <a:rPr lang="en-US" sz="2050" dirty="0" smtClean="0"/>
              <a:t>              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  			   f(x) = (x + 4)</a:t>
            </a:r>
            <a:r>
              <a:rPr lang="en-US" sz="2050" baseline="30000" dirty="0" smtClean="0"/>
              <a:t>2</a:t>
            </a:r>
            <a:endParaRPr lang="en-US" sz="205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275927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657600"/>
            <a:ext cx="2743200" cy="2045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6477000" y="4953000"/>
            <a:ext cx="2286000" cy="762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-46909"/>
            <a:ext cx="7696200" cy="1605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50" b="1" dirty="0" smtClean="0"/>
              <a:t>Horizontal Shifts:</a:t>
            </a:r>
            <a:r>
              <a:rPr lang="en-US" sz="2050" dirty="0" smtClean="0"/>
              <a:t> If y = f(x + c), why shift left?</a:t>
            </a:r>
            <a:r>
              <a:rPr lang="en-US" sz="2050" b="1" dirty="0" smtClean="0"/>
              <a:t>  </a:t>
            </a:r>
          </a:p>
          <a:p>
            <a:pPr algn="ctr"/>
            <a:r>
              <a:rPr lang="en-US" sz="2050" dirty="0" smtClean="0"/>
              <a:t> Examine a table of values for each function:</a:t>
            </a:r>
          </a:p>
          <a:p>
            <a:r>
              <a:rPr lang="en-US" sz="2000" dirty="0" smtClean="0"/>
              <a:t>			   </a:t>
            </a:r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50" dirty="0" smtClean="0"/>
              <a:t>Notice that every point on the graph of f(x) = (x + 4)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 is 4 units to the left of a corresponding point on the graph of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.</a:t>
            </a:r>
          </a:p>
          <a:p>
            <a:r>
              <a:rPr lang="en-US" dirty="0" smtClean="0"/>
              <a:t>		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990600"/>
          <a:ext cx="5394963" cy="609600"/>
        </p:xfrm>
        <a:graphic>
          <a:graphicData uri="http://schemas.openxmlformats.org/drawingml/2006/table">
            <a:tbl>
              <a:tblPr/>
              <a:tblGrid>
                <a:gridCol w="1005843"/>
                <a:gridCol w="624564"/>
                <a:gridCol w="627426"/>
                <a:gridCol w="627426"/>
                <a:gridCol w="627426"/>
                <a:gridCol w="627426"/>
                <a:gridCol w="627426"/>
                <a:gridCol w="627426"/>
              </a:tblGrid>
              <a:tr h="262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latin typeface="Times New Roman"/>
                          <a:ea typeface="Times New Roman"/>
                        </a:rPr>
                        <a:t>f(x) 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= x</a:t>
                      </a:r>
                      <a:r>
                        <a:rPr lang="en-US" sz="2000" b="1" i="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0175" cy="168275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286000" y="1905000"/>
          <a:ext cx="5852160" cy="685800"/>
        </p:xfrm>
        <a:graphic>
          <a:graphicData uri="http://schemas.openxmlformats.org/drawingml/2006/table">
            <a:tbl>
              <a:tblPr/>
              <a:tblGrid>
                <a:gridCol w="1447801"/>
                <a:gridCol w="475919"/>
                <a:gridCol w="607490"/>
                <a:gridCol w="607490"/>
                <a:gridCol w="636344"/>
                <a:gridCol w="692372"/>
                <a:gridCol w="692372"/>
                <a:gridCol w="692372"/>
              </a:tblGrid>
              <a:tr h="338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dirty="0" smtClean="0">
                          <a:latin typeface="Times New Roman"/>
                          <a:ea typeface="Times New Roman"/>
                        </a:rPr>
                        <a:t>f(x) = (x +</a:t>
                      </a:r>
                      <a:r>
                        <a:rPr lang="en-US" sz="1800" b="1" i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b="1" i="0" dirty="0" smtClean="0">
                          <a:latin typeface="Times New Roman"/>
                          <a:ea typeface="Times New Roman"/>
                        </a:rPr>
                        <a:t>4)</a:t>
                      </a:r>
                      <a:r>
                        <a:rPr lang="en-US" sz="1800" b="1" i="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1800" b="1" i="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0175" cy="168275"/>
          </a:xfrm>
          <a:prstGeom prst="rect">
            <a:avLst/>
          </a:prstGeom>
          <a:noFill/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810000"/>
            <a:ext cx="3276600" cy="2443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4953000" y="5334000"/>
            <a:ext cx="1676400" cy="685800"/>
          </a:xfrm>
          <a:prstGeom prst="straightConnector1">
            <a:avLst/>
          </a:prstGeom>
          <a:ln w="25400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486400" y="5334000"/>
            <a:ext cx="1676400" cy="6858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5943600" y="4572000"/>
            <a:ext cx="1447800" cy="457200"/>
          </a:xfrm>
          <a:prstGeom prst="straightConnector1">
            <a:avLst/>
          </a:prstGeom>
          <a:ln w="254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34000" y="4572000"/>
            <a:ext cx="1524000" cy="45720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343272"/>
            <a:ext cx="7696200" cy="1551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50" b="1" dirty="0" smtClean="0"/>
              <a:t>Horizontal Shifts (right)</a:t>
            </a:r>
          </a:p>
          <a:p>
            <a:pPr algn="ctr"/>
            <a:r>
              <a:rPr lang="en-US" sz="2050" dirty="0" smtClean="0"/>
              <a:t> </a:t>
            </a:r>
          </a:p>
          <a:p>
            <a:pPr>
              <a:spcBef>
                <a:spcPts val="0"/>
              </a:spcBef>
            </a:pPr>
            <a:r>
              <a:rPr lang="en-US" sz="2050" dirty="0" smtClean="0"/>
              <a:t>For a function y = f(x) and c &gt; 0:</a:t>
            </a:r>
          </a:p>
          <a:p>
            <a:pPr>
              <a:spcBef>
                <a:spcPts val="0"/>
              </a:spcBef>
            </a:pPr>
            <a:endParaRPr lang="en-US" sz="2050" dirty="0" smtClean="0"/>
          </a:p>
          <a:p>
            <a:r>
              <a:rPr lang="en-US" sz="2050" dirty="0" smtClean="0"/>
              <a:t>The graph of y = f(x </a:t>
            </a:r>
            <a:r>
              <a:rPr lang="en-US" sz="2050" dirty="0" smtClean="0">
                <a:solidFill>
                  <a:srgbClr val="C00000"/>
                </a:solidFill>
              </a:rPr>
              <a:t>– c</a:t>
            </a:r>
            <a:r>
              <a:rPr lang="en-US" sz="2050" dirty="0" smtClean="0"/>
              <a:t>) is equivalent to the graph of f(x) shifted </a:t>
            </a:r>
            <a:r>
              <a:rPr lang="en-US" sz="2050" dirty="0" smtClean="0">
                <a:solidFill>
                  <a:srgbClr val="009900"/>
                </a:solidFill>
              </a:rPr>
              <a:t>right</a:t>
            </a:r>
            <a:r>
              <a:rPr lang="en-US" sz="2050" dirty="0" smtClean="0"/>
              <a:t> c units. </a:t>
            </a:r>
          </a:p>
          <a:p>
            <a:endParaRPr lang="en-US" sz="2050" dirty="0" smtClean="0"/>
          </a:p>
          <a:p>
            <a:r>
              <a:rPr lang="en-US" sz="2050" dirty="0" smtClean="0"/>
              <a:t>Example: </a:t>
            </a:r>
          </a:p>
          <a:p>
            <a:endParaRPr lang="en-US" sz="2000" dirty="0" smtClean="0"/>
          </a:p>
          <a:p>
            <a:r>
              <a:rPr lang="en-US" sz="2050" dirty="0" smtClean="0"/>
              <a:t>              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  			   f(x) = (x – 4)</a:t>
            </a:r>
            <a:r>
              <a:rPr lang="en-US" sz="2050" baseline="30000" dirty="0" smtClean="0"/>
              <a:t>2</a:t>
            </a:r>
            <a:endParaRPr lang="en-US" sz="205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2759273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2759081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5562600" y="4953000"/>
            <a:ext cx="2057400" cy="609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Slide_3 (for content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1447800" y="29289"/>
            <a:ext cx="7696200" cy="1632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50" b="1" dirty="0" smtClean="0"/>
              <a:t>Horizontal Shifts:</a:t>
            </a:r>
            <a:r>
              <a:rPr lang="en-US" sz="2050" dirty="0" smtClean="0"/>
              <a:t> If y = f(x – c), why shift right?</a:t>
            </a:r>
            <a:r>
              <a:rPr lang="en-US" sz="2050" b="1" dirty="0" smtClean="0"/>
              <a:t>  </a:t>
            </a:r>
            <a:r>
              <a:rPr lang="en-US" sz="2050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en-US" sz="2050" dirty="0" smtClean="0"/>
              <a:t>                  Examine a table of values for each function:</a:t>
            </a:r>
          </a:p>
          <a:p>
            <a:r>
              <a:rPr lang="en-US" sz="2050" dirty="0" smtClean="0"/>
              <a:t>			   </a:t>
            </a:r>
          </a:p>
          <a:p>
            <a:endParaRPr lang="en-US" sz="2050" dirty="0" smtClean="0"/>
          </a:p>
          <a:p>
            <a:endParaRPr lang="en-US" sz="2050" dirty="0" smtClean="0"/>
          </a:p>
          <a:p>
            <a:r>
              <a:rPr lang="en-US" sz="2050" dirty="0" smtClean="0"/>
              <a:t> </a:t>
            </a:r>
            <a:endParaRPr lang="en-US" sz="2050" baseline="30000" dirty="0" smtClean="0"/>
          </a:p>
          <a:p>
            <a:endParaRPr lang="en-US" sz="2050" dirty="0" smtClean="0"/>
          </a:p>
          <a:p>
            <a:endParaRPr lang="en-US" sz="2050" dirty="0" smtClean="0"/>
          </a:p>
          <a:p>
            <a:r>
              <a:rPr lang="en-US" sz="2050" dirty="0" smtClean="0"/>
              <a:t>Observe that every point on the graph of f(x) = (x – 4)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  is 4 units to the right of a corresponding point on the graph of f(x) = x</a:t>
            </a:r>
            <a:r>
              <a:rPr lang="en-US" sz="2050" baseline="30000" dirty="0" smtClean="0"/>
              <a:t>2</a:t>
            </a:r>
            <a:r>
              <a:rPr lang="en-US" sz="2050" dirty="0" smtClean="0"/>
              <a:t>.</a:t>
            </a:r>
          </a:p>
          <a:p>
            <a:r>
              <a:rPr lang="en-US" sz="2050" dirty="0" smtClean="0"/>
              <a:t>			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 algn="ctr">
              <a:defRPr/>
            </a:pPr>
            <a:endParaRPr lang="en-US" sz="2000" dirty="0" smtClean="0"/>
          </a:p>
          <a:p>
            <a:pPr>
              <a:lnSpc>
                <a:spcPct val="150000"/>
              </a:lnSpc>
              <a:defRPr/>
            </a:pPr>
            <a:r>
              <a:rPr lang="en-US" sz="2000" dirty="0"/>
              <a:t>				</a:t>
            </a:r>
            <a:r>
              <a:rPr lang="en-US" sz="2000" i="1" dirty="0"/>
              <a:t>	</a:t>
            </a: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endParaRPr lang="en-US" sz="2000" b="1" dirty="0"/>
          </a:p>
          <a:p>
            <a:pPr>
              <a:defRPr/>
            </a:pPr>
            <a:r>
              <a:rPr lang="en-US" sz="2000" i="1" dirty="0"/>
              <a:t>		</a:t>
            </a: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r>
              <a:rPr lang="en-US" sz="2000" dirty="0"/>
              <a:t>  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      </a:t>
            </a:r>
            <a:endParaRPr lang="en-US" sz="20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en-US" sz="2000" dirty="0"/>
              <a:t> </a:t>
            </a:r>
            <a:endParaRPr lang="en-US" sz="2000" baseline="30000" dirty="0">
              <a:solidFill>
                <a:srgbClr val="0000FF"/>
              </a:solidFill>
            </a:endParaRPr>
          </a:p>
          <a:p>
            <a:pPr marL="457200" indent="-457200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0000FF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C00000"/>
              </a:solidFill>
              <a:sym typeface="Symbol"/>
            </a:endParaRPr>
          </a:p>
          <a:p>
            <a:pPr>
              <a:defRPr/>
            </a:pPr>
            <a:endParaRPr lang="en-US" sz="2000" dirty="0">
              <a:solidFill>
                <a:srgbClr val="7030A0"/>
              </a:solidFill>
            </a:endParaRP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 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90800" y="1219200"/>
          <a:ext cx="5577840" cy="685800"/>
        </p:xfrm>
        <a:graphic>
          <a:graphicData uri="http://schemas.openxmlformats.org/drawingml/2006/table">
            <a:tbl>
              <a:tblPr/>
              <a:tblGrid>
                <a:gridCol w="1008042"/>
                <a:gridCol w="677628"/>
                <a:gridCol w="648695"/>
                <a:gridCol w="648695"/>
                <a:gridCol w="648695"/>
                <a:gridCol w="648695"/>
                <a:gridCol w="648695"/>
                <a:gridCol w="648695"/>
              </a:tblGrid>
              <a:tr h="3380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latin typeface="Times New Roman"/>
                          <a:ea typeface="Times New Roman"/>
                        </a:rPr>
                        <a:t>f(x) 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= x</a:t>
                      </a:r>
                      <a:r>
                        <a:rPr lang="en-US" sz="2000" b="1" i="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000" b="1" i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0175" cy="168275"/>
          </a:xfrm>
          <a:prstGeom prst="rect">
            <a:avLst/>
          </a:prstGeom>
          <a:noFill/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81200" y="2133600"/>
          <a:ext cx="6675119" cy="613920"/>
        </p:xfrm>
        <a:graphic>
          <a:graphicData uri="http://schemas.openxmlformats.org/drawingml/2006/table">
            <a:tbl>
              <a:tblPr/>
              <a:tblGrid>
                <a:gridCol w="1566929"/>
                <a:gridCol w="627314"/>
                <a:gridCol w="692918"/>
                <a:gridCol w="692918"/>
                <a:gridCol w="725832"/>
                <a:gridCol w="789736"/>
                <a:gridCol w="789736"/>
                <a:gridCol w="789736"/>
              </a:tblGrid>
              <a:tr h="300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dirty="0">
                          <a:latin typeface="Times New Roman"/>
                          <a:ea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 smtClean="0"/>
                        <a:t>–</a:t>
                      </a: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f(x) = (x </a:t>
                      </a:r>
                      <a:r>
                        <a:rPr lang="en-US" sz="2000" b="1" dirty="0" smtClean="0"/>
                        <a:t>–</a:t>
                      </a:r>
                      <a:r>
                        <a:rPr lang="en-US" sz="2000" b="1" i="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4)</a:t>
                      </a:r>
                      <a:r>
                        <a:rPr lang="en-US" sz="2000" b="1" i="0" baseline="300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000" b="1" i="0" dirty="0" smtClean="0"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64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49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25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b="1" dirty="0" smtClean="0">
                          <a:latin typeface="Times New Roman"/>
                          <a:ea typeface="Times New Roman"/>
                        </a:rPr>
                        <a:t>4</a:t>
                      </a:r>
                      <a:endParaRPr lang="en-US" sz="20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30175" cy="168275"/>
          </a:xfrm>
          <a:prstGeom prst="rect">
            <a:avLst/>
          </a:prstGeom>
          <a:noFill/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3810000"/>
            <a:ext cx="2963458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1" name="Straight Arrow Connector 10"/>
          <p:cNvCxnSpPr/>
          <p:nvPr/>
        </p:nvCxnSpPr>
        <p:spPr>
          <a:xfrm flipV="1">
            <a:off x="3505200" y="5181600"/>
            <a:ext cx="1447800" cy="533400"/>
          </a:xfrm>
          <a:prstGeom prst="straightConnector1">
            <a:avLst/>
          </a:prstGeom>
          <a:ln w="25400">
            <a:solidFill>
              <a:srgbClr val="0000FF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114800" y="5181600"/>
            <a:ext cx="1447800" cy="533400"/>
          </a:xfrm>
          <a:prstGeom prst="straightConnector1">
            <a:avLst/>
          </a:prstGeom>
          <a:ln w="25400">
            <a:solidFill>
              <a:srgbClr val="0099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4587</TotalTime>
  <Words>970</Words>
  <Application>Microsoft Office PowerPoint</Application>
  <PresentationFormat>On-screen Show (4:3)</PresentationFormat>
  <Paragraphs>1138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Gill Sans MT</vt:lpstr>
      <vt:lpstr>Monotype Corsiva</vt:lpstr>
      <vt:lpstr>Symbol</vt:lpstr>
      <vt:lpstr>Times New Roman</vt:lpstr>
      <vt:lpstr>Verdana</vt:lpstr>
      <vt:lpstr>Wingdings</vt:lpstr>
      <vt:lpstr>Wingdings 2</vt:lpstr>
      <vt:lpstr>Solstice</vt:lpstr>
      <vt:lpstr>Equation</vt:lpstr>
      <vt:lpstr>        Chapter 3  Non-Linear Functions and Applications   Section 3.2</vt:lpstr>
      <vt:lpstr>         Section 3.2     Transformations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Donna</dc:creator>
  <cp:lastModifiedBy>Paul Fernandez</cp:lastModifiedBy>
  <cp:revision>649</cp:revision>
  <dcterms:created xsi:type="dcterms:W3CDTF">2008-12-28T23:47:33Z</dcterms:created>
  <dcterms:modified xsi:type="dcterms:W3CDTF">2015-05-29T23:19:18Z</dcterms:modified>
</cp:coreProperties>
</file>