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29"/>
  </p:notesMasterIdLst>
  <p:handoutMasterIdLst>
    <p:handoutMasterId r:id="rId30"/>
  </p:handoutMasterIdLst>
  <p:sldIdLst>
    <p:sldId id="515" r:id="rId2"/>
    <p:sldId id="516" r:id="rId3"/>
    <p:sldId id="501" r:id="rId4"/>
    <p:sldId id="518" r:id="rId5"/>
    <p:sldId id="519" r:id="rId6"/>
    <p:sldId id="520" r:id="rId7"/>
    <p:sldId id="511" r:id="rId8"/>
    <p:sldId id="504" r:id="rId9"/>
    <p:sldId id="521" r:id="rId10"/>
    <p:sldId id="522" r:id="rId11"/>
    <p:sldId id="524" r:id="rId12"/>
    <p:sldId id="525" r:id="rId13"/>
    <p:sldId id="505" r:id="rId14"/>
    <p:sldId id="512" r:id="rId15"/>
    <p:sldId id="526" r:id="rId16"/>
    <p:sldId id="508" r:id="rId17"/>
    <p:sldId id="528" r:id="rId18"/>
    <p:sldId id="529" r:id="rId19"/>
    <p:sldId id="530" r:id="rId20"/>
    <p:sldId id="531" r:id="rId21"/>
    <p:sldId id="532" r:id="rId22"/>
    <p:sldId id="539" r:id="rId23"/>
    <p:sldId id="540" r:id="rId24"/>
    <p:sldId id="537" r:id="rId25"/>
    <p:sldId id="542" r:id="rId26"/>
    <p:sldId id="541" r:id="rId27"/>
    <p:sldId id="517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80"/>
    <a:srgbClr val="CA14CA"/>
    <a:srgbClr val="AF21B2"/>
    <a:srgbClr val="BC7A2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71256" autoAdjust="0"/>
  </p:normalViewPr>
  <p:slideViewPr>
    <p:cSldViewPr>
      <p:cViewPr>
        <p:scale>
          <a:sx n="93" d="100"/>
          <a:sy n="93" d="100"/>
        </p:scale>
        <p:origin x="-1142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B5E6DE-825E-4D85-9288-F2B30675D3FC}" type="datetimeFigureOut">
              <a:rPr lang="en-US"/>
              <a:pPr>
                <a:defRPr/>
              </a:pPr>
              <a:t>8/31/2014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DE3851-D1AC-4DEA-AB0F-F57B24E30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377DFF-F77D-47AF-8A2A-98ECD3EE39AE}" type="datetimeFigureOut">
              <a:rPr lang="en-US"/>
              <a:pPr>
                <a:defRPr/>
              </a:pPr>
              <a:t>8/31/2014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427D4-F565-417F-96D2-BCDEBCD6D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C0A3F7-78E2-498E-AFC4-24EBA826A574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2C8B23-AD35-4C8F-BF90-AB9C275AE616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9427D4-F565-417F-96D2-BCDEBCD6DC1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9427D4-F565-417F-96D2-BCDEBCD6DC1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9427D4-F565-417F-96D2-BCDEBCD6DC1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C0CB1E-E8C8-412A-BD08-B6EF032DD6D5}" type="datetimeFigureOut">
              <a:rPr lang="en-US"/>
              <a:pPr>
                <a:defRPr/>
              </a:pPr>
              <a:t>8/31/2014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C63892-9E99-4A58-B6B7-1AF316A9E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756EC-9D4C-4587-BD4A-E69E287E449D}" type="datetimeFigureOut">
              <a:rPr lang="en-US"/>
              <a:pPr>
                <a:defRPr/>
              </a:pPr>
              <a:t>8/31/2014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52EC-3724-4F9D-B259-655D7C215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F8D29-35FC-45D7-9527-BE9600B68FE8}" type="datetimeFigureOut">
              <a:rPr lang="en-US"/>
              <a:pPr>
                <a:defRPr/>
              </a:pPr>
              <a:t>8/31/2014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001CE-DA56-4EB5-AE6B-80B9AA36D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159E6-B684-446E-99E4-492D34942778}" type="datetimeFigureOut">
              <a:rPr lang="en-US"/>
              <a:pPr>
                <a:defRPr/>
              </a:pPr>
              <a:t>8/31/2014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CEF83-7BE0-471A-B2C2-E4593E2A4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9EF013-17BD-404C-B7C7-D0FC653BB4E8}" type="datetimeFigureOut">
              <a:rPr lang="en-US"/>
              <a:pPr>
                <a:defRPr/>
              </a:pPr>
              <a:t>8/31/2014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2810B9-0BE6-4BA7-8711-77E8A7AA2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18287-ADA0-4D00-ABE9-799AB6F1B30D}" type="datetimeFigureOut">
              <a:rPr lang="en-US"/>
              <a:pPr>
                <a:defRPr/>
              </a:pPr>
              <a:t>8/31/2014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55D3-18D9-44DD-9012-3451838C2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0BF371-89F7-4E63-ADDE-F1819FE1ED8F}" type="datetimeFigureOut">
              <a:rPr lang="en-US"/>
              <a:pPr>
                <a:defRPr/>
              </a:pPr>
              <a:t>8/31/2014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513BF3-E7A7-4E04-BE56-08D5188C0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70E85-EDA3-44C2-9198-5E9D6D36B2A6}" type="datetimeFigureOut">
              <a:rPr lang="en-US"/>
              <a:pPr>
                <a:defRPr/>
              </a:pPr>
              <a:t>8/31/2014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AC1E9-ED47-453F-8F67-3BE79677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4EA800-60F0-4DBD-BEBE-4FD2AFB94E42}" type="datetimeFigureOut">
              <a:rPr lang="en-US"/>
              <a:pPr>
                <a:defRPr/>
              </a:pPr>
              <a:t>8/31/2014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AD2608-1071-44C1-9082-0343BF24A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5AA98C-F075-4839-A675-07A79C70580C}" type="datetimeFigureOut">
              <a:rPr lang="en-US"/>
              <a:pPr>
                <a:defRPr/>
              </a:pPr>
              <a:t>8/31/2014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E94F2F-447A-4C53-ADB2-33B16FDED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13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8E41FE-08D6-4644-8B05-C006FEB0B17E}" type="datetimeFigureOut">
              <a:rPr lang="en-US"/>
              <a:pPr>
                <a:defRPr/>
              </a:pPr>
              <a:t>8/31/2014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BA34B1-3EEB-4B6C-8490-E05396615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7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B496A01A-C22C-420E-A9A0-7E9EA02ED8E4}" type="datetimeFigureOut">
              <a:rPr lang="en-US"/>
              <a:pPr>
                <a:defRPr/>
              </a:pPr>
              <a:t>8/31/2014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211CFC23-916F-4046-B5DF-3DDE79F1C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3F4259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A04DA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C4652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4.jpe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jpe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.jpe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.jpe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jpe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jpeg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Slide_1 cropped (cover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le 1"/>
          <p:cNvSpPr>
            <a:spLocks noGrp="1"/>
          </p:cNvSpPr>
          <p:nvPr>
            <p:ph type="ctrTitle"/>
          </p:nvPr>
        </p:nvSpPr>
        <p:spPr bwMode="auto">
          <a:xfrm>
            <a:off x="990600" y="2362200"/>
            <a:ext cx="7407275" cy="21367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Chapter 3 </a:t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Non-Linear Functions and Applications</a:t>
            </a:r>
            <a:br>
              <a:rPr lang="en-US" sz="31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100" dirty="0" smtClean="0">
                <a:solidFill>
                  <a:schemeClr val="tx1"/>
                </a:solidFill>
                <a:effectLst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 </a:t>
            </a:r>
            <a:r>
              <a:rPr lang="en-US" sz="4900" dirty="0" smtClean="0"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Section 3.1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1905000"/>
            <a:ext cx="7239000" cy="2616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en-US" sz="2400" dirty="0">
              <a:latin typeface="+mj-lt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endParaRPr lang="en-US" sz="2400" dirty="0">
              <a:latin typeface="+mj-lt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endParaRPr lang="en-US" sz="2000" dirty="0">
              <a:latin typeface="+mj-lt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Slide_3 (for content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447800" y="120878"/>
            <a:ext cx="7696200" cy="1092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000" b="1" dirty="0"/>
              <a:t>                        </a:t>
            </a:r>
            <a:r>
              <a:rPr lang="en-US" sz="2200" b="1" dirty="0" smtClean="0"/>
              <a:t>Square </a:t>
            </a:r>
            <a:r>
              <a:rPr lang="en-US" sz="2200" b="1" dirty="0"/>
              <a:t>Root Function: f(x) =</a:t>
            </a:r>
            <a:endParaRPr lang="en-US" sz="2200" b="1" baseline="30000" dirty="0"/>
          </a:p>
          <a:p>
            <a:pPr>
              <a:defRPr/>
            </a:pPr>
            <a:r>
              <a:rPr lang="en-US" sz="2200" dirty="0"/>
              <a:t> </a:t>
            </a:r>
          </a:p>
          <a:p>
            <a:pPr>
              <a:spcAft>
                <a:spcPts val="600"/>
              </a:spcAft>
              <a:defRPr/>
            </a:pPr>
            <a:r>
              <a:rPr lang="en-US" sz="2200" dirty="0">
                <a:sym typeface="Wingdings"/>
              </a:rPr>
              <a:t></a:t>
            </a:r>
            <a:r>
              <a:rPr lang="en-US" sz="2200" dirty="0"/>
              <a:t>Use the square root key: </a:t>
            </a:r>
            <a:r>
              <a:rPr lang="en-US" sz="2200" dirty="0">
                <a:latin typeface="TI84EmuKeys"/>
              </a:rPr>
              <a:t>¢      </a:t>
            </a:r>
            <a:r>
              <a:rPr lang="en-US" sz="2200" dirty="0"/>
              <a:t>      (found above the </a:t>
            </a:r>
            <a:r>
              <a:rPr lang="en-US" sz="2200" dirty="0">
                <a:latin typeface="TI84EmuKeys"/>
              </a:rPr>
              <a:t>q  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key)</a:t>
            </a:r>
          </a:p>
          <a:p>
            <a:pPr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2200" dirty="0"/>
              <a:t>Keystrokes: </a:t>
            </a:r>
            <a:r>
              <a:rPr 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! </a:t>
            </a:r>
            <a:r>
              <a:rPr 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`</a:t>
            </a:r>
            <a:r>
              <a:rPr 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¢</a:t>
            </a:r>
            <a:r>
              <a:rPr 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x</a:t>
            </a:r>
            <a:r>
              <a:rPr 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)</a:t>
            </a:r>
            <a:r>
              <a:rPr 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%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Note: Most probably, the calculator will display a parenthesis in front of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; if so, be sure to close the parenthesis.  </a:t>
            </a:r>
          </a:p>
          <a:p>
            <a:pPr>
              <a:defRPr/>
            </a:pP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000" dirty="0"/>
              <a:t>   </a:t>
            </a:r>
          </a:p>
          <a:p>
            <a:pPr>
              <a:defRPr/>
            </a:pPr>
            <a:r>
              <a:rPr lang="en-US" sz="2000" dirty="0">
                <a:latin typeface="TI84EmuKeys"/>
              </a:rPr>
              <a:t>  </a:t>
            </a: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000" dirty="0"/>
              <a:t> </a:t>
            </a:r>
            <a:endParaRPr lang="en-US" sz="2000" baseline="30000" dirty="0">
              <a:solidFill>
                <a:srgbClr val="0000FF"/>
              </a:solidFill>
            </a:endParaRPr>
          </a:p>
          <a:p>
            <a:pPr marL="457200" indent="-457200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C0000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010400" y="152400"/>
          <a:ext cx="508000" cy="304800"/>
        </p:xfrm>
        <a:graphic>
          <a:graphicData uri="http://schemas.openxmlformats.org/presentationml/2006/ole">
            <p:oleObj spid="_x0000_s3074" name="Equation" r:id="rId4" imgW="634680" imgH="469800" progId="Equation.3">
              <p:embed/>
            </p:oleObj>
          </a:graphicData>
        </a:graphic>
      </p:graphicFrame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2895600"/>
            <a:ext cx="199866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2895600"/>
            <a:ext cx="199866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lide_3 (for content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447800" y="-152400"/>
            <a:ext cx="7696200" cy="124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US" sz="2000" b="1" dirty="0"/>
          </a:p>
          <a:p>
            <a:pPr algn="ctr">
              <a:defRPr/>
            </a:pPr>
            <a:r>
              <a:rPr lang="en-US" sz="2000" b="1" dirty="0"/>
              <a:t>Cube Root Function: f(x) =</a:t>
            </a:r>
            <a:endParaRPr lang="en-US" sz="2000" b="1" baseline="30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spcAft>
                <a:spcPts val="600"/>
              </a:spcAft>
              <a:defRPr/>
            </a:pPr>
            <a:r>
              <a:rPr lang="en-US" sz="2000" dirty="0"/>
              <a:t>Two options: </a:t>
            </a:r>
          </a:p>
          <a:p>
            <a:pPr>
              <a:defRPr/>
            </a:pPr>
            <a:r>
              <a:rPr lang="en-US" sz="2000" dirty="0">
                <a:sym typeface="Wingdings"/>
              </a:rPr>
              <a:t></a:t>
            </a:r>
            <a:r>
              <a:rPr lang="en-US" sz="2000" dirty="0"/>
              <a:t>Use the math menu key: </a:t>
            </a:r>
            <a:r>
              <a:rPr lang="en-US" sz="2000" dirty="0">
                <a:latin typeface="TI84EmuKeys"/>
              </a:rPr>
              <a:t>m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   Keystrokes: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!g </a:t>
            </a:r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g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    m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4  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x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)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%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Note: Most probably, the calculator will display a parenthesis in front of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; if so, be sure to close the parenthesis.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84EmuKeys"/>
              <a:sym typeface="Wingdings"/>
            </a:endParaRPr>
          </a:p>
          <a:p>
            <a:pPr>
              <a:defRPr/>
            </a:pP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84EmuKeys"/>
              <a:sym typeface="Wingdings"/>
            </a:endParaRPr>
          </a:p>
          <a:p>
            <a:pPr>
              <a:defRPr/>
            </a:pP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84EmuKeys"/>
              <a:sym typeface="Wingdings"/>
            </a:endParaRPr>
          </a:p>
          <a:p>
            <a:pPr>
              <a:defRPr/>
            </a:pP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84EmuKeys"/>
              <a:sym typeface="Wingdings"/>
            </a:endParaRPr>
          </a:p>
          <a:p>
            <a:pPr>
              <a:defRPr/>
            </a:pP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84EmuKeys"/>
              <a:sym typeface="Wingdings"/>
            </a:endParaRPr>
          </a:p>
          <a:p>
            <a:pPr>
              <a:defRPr/>
            </a:pP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84EmuKeys"/>
              <a:sym typeface="Wingdings"/>
            </a:endParaRPr>
          </a:p>
          <a:p>
            <a:pPr>
              <a:defRPr/>
            </a:pPr>
            <a:r>
              <a:rPr lang="en-US" sz="2000" dirty="0" smtClean="0">
                <a:sym typeface="Wingdings"/>
              </a:rPr>
              <a:t>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Recall:</a:t>
            </a:r>
            <a:endParaRPr lang="en-US" sz="20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84EmuKeys"/>
            </a:endParaRPr>
          </a:p>
          <a:p>
            <a:pPr>
              <a:defRPr/>
            </a:pPr>
            <a:r>
              <a:rPr lang="en-US" sz="2000" dirty="0" smtClean="0"/>
              <a:t>   Use </a:t>
            </a:r>
            <a:r>
              <a:rPr lang="en-US" sz="2000" dirty="0"/>
              <a:t>the rational exponent form, with exponential key: </a:t>
            </a:r>
            <a:r>
              <a:rPr lang="en-US" sz="2000" dirty="0">
                <a:latin typeface="TI84EmuKeys"/>
              </a:rPr>
              <a:t>^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   Keystrokes: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!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x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^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(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/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)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%</a:t>
            </a: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defRPr/>
            </a:pPr>
            <a:endParaRPr lang="en-US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84EmuKeys"/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000" dirty="0"/>
              <a:t> </a:t>
            </a:r>
            <a:endParaRPr lang="en-US" sz="2000" baseline="30000" dirty="0">
              <a:solidFill>
                <a:srgbClr val="0000FF"/>
              </a:solidFill>
            </a:endParaRPr>
          </a:p>
          <a:p>
            <a:pPr marL="457200" indent="-457200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C0000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6934201" y="228601"/>
          <a:ext cx="457199" cy="304799"/>
        </p:xfrm>
        <a:graphic>
          <a:graphicData uri="http://schemas.openxmlformats.org/presentationml/2006/ole">
            <p:oleObj spid="_x0000_s4098" name="Equation" r:id="rId4" imgW="634680" imgH="495000" progId="Equation.3">
              <p:embed/>
            </p:oleObj>
          </a:graphicData>
        </a:graphic>
      </p:graphicFrame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667000"/>
            <a:ext cx="178911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2667000"/>
            <a:ext cx="175260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2667000"/>
            <a:ext cx="175260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2593975" y="4038600"/>
          <a:ext cx="1271588" cy="304800"/>
        </p:xfrm>
        <a:graphic>
          <a:graphicData uri="http://schemas.openxmlformats.org/presentationml/2006/ole">
            <p:oleObj spid="_x0000_s4099" name="Equation" r:id="rId8" imgW="2247840" imgH="571320" progId="Equation.3">
              <p:embed/>
            </p:oleObj>
          </a:graphicData>
        </a:graphic>
      </p:graphicFrame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5181600"/>
            <a:ext cx="178911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1" y="5181600"/>
            <a:ext cx="1752600" cy="118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Slide_3 (for content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447800" y="-200055"/>
            <a:ext cx="7696200" cy="124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en-US" sz="2000" b="1" dirty="0"/>
          </a:p>
          <a:p>
            <a:pPr algn="ctr">
              <a:defRPr/>
            </a:pPr>
            <a:r>
              <a:rPr lang="en-US" sz="2000" b="1" dirty="0"/>
              <a:t>Absolute Value Function: f(x) =</a:t>
            </a:r>
            <a:endParaRPr lang="en-US" sz="2000" b="1" baseline="30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spcAft>
                <a:spcPts val="600"/>
              </a:spcAft>
              <a:defRPr/>
            </a:pPr>
            <a:r>
              <a:rPr lang="en-US" sz="2000" dirty="0"/>
              <a:t>Two options: </a:t>
            </a:r>
          </a:p>
          <a:p>
            <a:pPr>
              <a:defRPr/>
            </a:pPr>
            <a:r>
              <a:rPr lang="en-US" sz="2000" dirty="0">
                <a:sym typeface="Wingdings"/>
              </a:rPr>
              <a:t></a:t>
            </a:r>
            <a:r>
              <a:rPr lang="en-US" sz="2000" dirty="0"/>
              <a:t>Use the math menu key: </a:t>
            </a:r>
            <a:r>
              <a:rPr lang="en-US" sz="2000" dirty="0">
                <a:latin typeface="TI84EmuKeys"/>
              </a:rPr>
              <a:t>m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   Keystrokes: 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!g </a:t>
            </a:r>
            <a:r>
              <a:rPr lang="en-US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g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    m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&gt;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[NUM]   1  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x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)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%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Note: Most probably, the calculator will display a parenthesis in front of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x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; if so, be sure to close the parenthesis.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84EmuKeys"/>
              <a:sym typeface="Wingdings"/>
            </a:endParaRPr>
          </a:p>
          <a:p>
            <a:pPr>
              <a:defRPr/>
            </a:pP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84EmuKeys"/>
              <a:sym typeface="Wingdings"/>
            </a:endParaRPr>
          </a:p>
          <a:p>
            <a:pPr>
              <a:defRPr/>
            </a:pP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84EmuKeys"/>
              <a:sym typeface="Wingdings"/>
            </a:endParaRPr>
          </a:p>
          <a:p>
            <a:pPr>
              <a:defRPr/>
            </a:pP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84EmuKeys"/>
              <a:sym typeface="Wingdings"/>
            </a:endParaRPr>
          </a:p>
          <a:p>
            <a:pPr>
              <a:defRPr/>
            </a:pP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84EmuKeys"/>
              <a:sym typeface="Wingdings"/>
            </a:endParaRPr>
          </a:p>
          <a:p>
            <a:pPr>
              <a:defRPr/>
            </a:pP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84EmuKeys"/>
              <a:sym typeface="Wingdings"/>
            </a:endParaRPr>
          </a:p>
          <a:p>
            <a:pPr>
              <a:defRPr/>
            </a:pP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84EmuKeys"/>
              <a:sym typeface="Wingdings"/>
            </a:endParaRPr>
          </a:p>
          <a:p>
            <a:pPr>
              <a:defRPr/>
            </a:pPr>
            <a:r>
              <a:rPr lang="en-US" sz="2000" dirty="0">
                <a:sym typeface="Wingdings"/>
              </a:rPr>
              <a:t></a:t>
            </a:r>
            <a:r>
              <a:rPr lang="en-US" sz="2000" dirty="0"/>
              <a:t>Use the catalog key: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[abs]      </a:t>
            </a:r>
            <a:r>
              <a:rPr lang="en-US" sz="2000" dirty="0"/>
              <a:t>(found above the </a:t>
            </a:r>
            <a:r>
              <a:rPr lang="en-US" sz="2000" dirty="0">
                <a:latin typeface="TI84EmuKeys"/>
              </a:rPr>
              <a:t>0 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key)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   Keystrokes: 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!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`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≠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e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x    g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)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%</a:t>
            </a: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defRPr/>
            </a:pPr>
            <a:endParaRPr lang="en-US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84EmuKeys"/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000" dirty="0"/>
              <a:t> </a:t>
            </a:r>
            <a:endParaRPr lang="en-US" sz="2000" baseline="30000" dirty="0">
              <a:solidFill>
                <a:srgbClr val="0000FF"/>
              </a:solidFill>
            </a:endParaRPr>
          </a:p>
          <a:p>
            <a:pPr marL="457200" indent="-457200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C0000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7234238" y="222250"/>
          <a:ext cx="314325" cy="319088"/>
        </p:xfrm>
        <a:graphic>
          <a:graphicData uri="http://schemas.openxmlformats.org/presentationml/2006/ole">
            <p:oleObj spid="_x0000_s5122" name="Equation" r:id="rId4" imgW="393480" imgH="596880" progId="Equation.3">
              <p:embed/>
            </p:oleObj>
          </a:graphicData>
        </a:graphic>
      </p:graphicFrame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667000"/>
            <a:ext cx="1689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2667000"/>
            <a:ext cx="1700213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2667000"/>
            <a:ext cx="174148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5105400"/>
            <a:ext cx="16764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5105400"/>
            <a:ext cx="1700213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5029200"/>
            <a:ext cx="174148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Slide_3 (for content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45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524000" y="152400"/>
            <a:ext cx="7924800" cy="1128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100" b="1" dirty="0" smtClean="0"/>
              <a:t>                            Even </a:t>
            </a:r>
            <a:r>
              <a:rPr lang="en-US" sz="2100" b="1" dirty="0"/>
              <a:t>and Odd </a:t>
            </a:r>
            <a:r>
              <a:rPr lang="en-US" sz="2100" b="1" dirty="0" smtClean="0"/>
              <a:t>Functions</a:t>
            </a:r>
            <a:endParaRPr lang="en-US" sz="2000" b="1" dirty="0"/>
          </a:p>
          <a:p>
            <a:pPr>
              <a:defRPr/>
            </a:pPr>
            <a:r>
              <a:rPr lang="en-US" sz="2100" b="1" dirty="0"/>
              <a:t>Even Function: </a:t>
            </a:r>
            <a:r>
              <a:rPr lang="en-US" sz="2100" dirty="0"/>
              <a:t>Graph is symmetric about the </a:t>
            </a:r>
            <a:r>
              <a:rPr lang="en-US" sz="2100" b="1" dirty="0"/>
              <a:t>y-axis</a:t>
            </a:r>
            <a:r>
              <a:rPr lang="en-US" sz="2100" dirty="0"/>
              <a:t>.</a:t>
            </a:r>
          </a:p>
          <a:p>
            <a:pPr>
              <a:defRPr/>
            </a:pPr>
            <a:r>
              <a:rPr lang="en-US" sz="2100" dirty="0"/>
              <a:t>If (x, y) is a point on the graph, then </a:t>
            </a:r>
            <a:r>
              <a:rPr lang="en-US" sz="2100" dirty="0" smtClean="0"/>
              <a:t>(</a:t>
            </a:r>
            <a:r>
              <a:rPr lang="en-US" sz="2400" dirty="0" smtClean="0"/>
              <a:t>–</a:t>
            </a:r>
            <a:r>
              <a:rPr lang="en-US" sz="2100" dirty="0" smtClean="0"/>
              <a:t>x</a:t>
            </a:r>
            <a:r>
              <a:rPr lang="en-US" sz="2100" dirty="0"/>
              <a:t>, y) is also a point on </a:t>
            </a:r>
            <a:endParaRPr lang="en-US" sz="2100" dirty="0" smtClean="0"/>
          </a:p>
          <a:p>
            <a:pPr>
              <a:defRPr/>
            </a:pPr>
            <a:r>
              <a:rPr lang="en-US" sz="2100" dirty="0" smtClean="0"/>
              <a:t>the </a:t>
            </a:r>
            <a:r>
              <a:rPr lang="en-US" sz="2100" dirty="0"/>
              <a:t>graph. </a:t>
            </a:r>
          </a:p>
          <a:p>
            <a:pPr>
              <a:spcBef>
                <a:spcPts val="600"/>
              </a:spcBef>
              <a:defRPr/>
            </a:pPr>
            <a:r>
              <a:rPr lang="en-US" sz="2100" dirty="0">
                <a:solidFill>
                  <a:srgbClr val="0000FF"/>
                </a:solidFill>
              </a:rPr>
              <a:t>Example: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sz="2100" b="1" dirty="0"/>
              <a:t>Odd Function: </a:t>
            </a:r>
            <a:r>
              <a:rPr lang="en-US" sz="2100" dirty="0"/>
              <a:t>Graph is symmetric about the </a:t>
            </a:r>
            <a:r>
              <a:rPr lang="en-US" sz="2100" b="1" dirty="0"/>
              <a:t>origin</a:t>
            </a:r>
            <a:r>
              <a:rPr lang="en-US" sz="2100" dirty="0"/>
              <a:t>.</a:t>
            </a:r>
          </a:p>
          <a:p>
            <a:pPr>
              <a:defRPr/>
            </a:pPr>
            <a:r>
              <a:rPr lang="en-US" sz="2100" dirty="0"/>
              <a:t>If (x, y) is a point on the graph, then </a:t>
            </a:r>
            <a:r>
              <a:rPr lang="en-US" sz="2100" dirty="0" smtClean="0"/>
              <a:t>(</a:t>
            </a:r>
            <a:r>
              <a:rPr lang="en-US" sz="2400" dirty="0" smtClean="0"/>
              <a:t>–</a:t>
            </a:r>
            <a:r>
              <a:rPr lang="en-US" sz="2100" dirty="0" smtClean="0"/>
              <a:t>x</a:t>
            </a:r>
            <a:r>
              <a:rPr lang="en-US" sz="2100" dirty="0"/>
              <a:t>, </a:t>
            </a:r>
            <a:r>
              <a:rPr lang="en-US" sz="2400" dirty="0" smtClean="0"/>
              <a:t>–</a:t>
            </a:r>
            <a:r>
              <a:rPr lang="en-US" sz="2100" dirty="0" smtClean="0"/>
              <a:t>y</a:t>
            </a:r>
            <a:r>
              <a:rPr lang="en-US" sz="2100" dirty="0"/>
              <a:t>) is also a point on </a:t>
            </a:r>
            <a:endParaRPr lang="en-US" sz="2100" dirty="0" smtClean="0"/>
          </a:p>
          <a:p>
            <a:pPr>
              <a:defRPr/>
            </a:pPr>
            <a:r>
              <a:rPr lang="en-US" sz="2100" dirty="0" smtClean="0"/>
              <a:t>the </a:t>
            </a:r>
            <a:r>
              <a:rPr lang="en-US" sz="2100" dirty="0"/>
              <a:t>graph.</a:t>
            </a:r>
          </a:p>
          <a:p>
            <a:pPr>
              <a:spcBef>
                <a:spcPts val="600"/>
              </a:spcBef>
              <a:defRPr/>
            </a:pPr>
            <a:r>
              <a:rPr lang="en-US" sz="2100" dirty="0">
                <a:solidFill>
                  <a:srgbClr val="0000FF"/>
                </a:solidFill>
              </a:rPr>
              <a:t>Example: </a:t>
            </a:r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 algn="ctr">
              <a:defRPr/>
            </a:pPr>
            <a:endParaRPr lang="en-US" sz="2000" dirty="0"/>
          </a:p>
          <a:p>
            <a:pPr>
              <a:defRPr/>
            </a:pPr>
            <a:endParaRPr lang="en-US" sz="2000" dirty="0">
              <a:solidFill>
                <a:srgbClr val="0000FF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0000FF"/>
                </a:solidFill>
              </a:rPr>
              <a:t> </a:t>
            </a: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7030A0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defRPr/>
            </a:pP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000" dirty="0"/>
              <a:t> </a:t>
            </a:r>
            <a:endParaRPr lang="en-US" sz="2000" baseline="30000" dirty="0">
              <a:solidFill>
                <a:srgbClr val="0000FF"/>
              </a:solidFill>
            </a:endParaRPr>
          </a:p>
          <a:p>
            <a:pPr marL="457200" indent="-457200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C0000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828800"/>
            <a:ext cx="2286000" cy="161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876800"/>
            <a:ext cx="2286000" cy="161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lide_3 (for content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1524000" y="0"/>
            <a:ext cx="7696200" cy="1041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b="1" dirty="0"/>
              <a:t>                       </a:t>
            </a:r>
            <a:r>
              <a:rPr lang="en-US" sz="2050" b="1" dirty="0"/>
              <a:t>Algebraic Test for Even Function</a:t>
            </a:r>
          </a:p>
          <a:p>
            <a:pPr algn="ctr">
              <a:spcBef>
                <a:spcPts val="600"/>
              </a:spcBef>
            </a:pPr>
            <a:r>
              <a:rPr lang="en-US" sz="2050" dirty="0">
                <a:solidFill>
                  <a:srgbClr val="0000FF"/>
                </a:solidFill>
              </a:rPr>
              <a:t>f</a:t>
            </a:r>
            <a:r>
              <a:rPr lang="en-US" sz="2050" dirty="0" smtClean="0">
                <a:solidFill>
                  <a:srgbClr val="0000FF"/>
                </a:solidFill>
              </a:rPr>
              <a:t>(–x</a:t>
            </a:r>
            <a:r>
              <a:rPr lang="en-US" sz="2050" dirty="0">
                <a:solidFill>
                  <a:srgbClr val="0000FF"/>
                </a:solidFill>
              </a:rPr>
              <a:t>) = f(x)</a:t>
            </a:r>
          </a:p>
          <a:p>
            <a:r>
              <a:rPr lang="en-US" sz="2050" dirty="0" smtClean="0">
                <a:solidFill>
                  <a:srgbClr val="0000FF"/>
                </a:solidFill>
              </a:rPr>
              <a:t>            (</a:t>
            </a:r>
            <a:r>
              <a:rPr lang="en-US" sz="2050" dirty="0">
                <a:solidFill>
                  <a:srgbClr val="0000FF"/>
                </a:solidFill>
              </a:rPr>
              <a:t>Replacing x with </a:t>
            </a:r>
            <a:r>
              <a:rPr lang="en-US" sz="2050" dirty="0" smtClean="0">
                <a:solidFill>
                  <a:srgbClr val="0000FF"/>
                </a:solidFill>
              </a:rPr>
              <a:t>–x </a:t>
            </a:r>
            <a:r>
              <a:rPr lang="en-US" sz="2050" dirty="0">
                <a:solidFill>
                  <a:srgbClr val="0000FF"/>
                </a:solidFill>
              </a:rPr>
              <a:t>results in the same function.) 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endParaRPr lang="en-US" sz="2000" dirty="0"/>
          </a:p>
          <a:p>
            <a:r>
              <a:rPr lang="en-US" sz="2050" dirty="0"/>
              <a:t>a. Determine if </a:t>
            </a:r>
            <a:r>
              <a:rPr lang="en-US" sz="2050" dirty="0" smtClean="0"/>
              <a:t>f(x</a:t>
            </a:r>
            <a:r>
              <a:rPr lang="en-US" sz="2050" dirty="0"/>
              <a:t>) = x</a:t>
            </a:r>
            <a:r>
              <a:rPr lang="en-US" sz="2050" baseline="30000" dirty="0"/>
              <a:t>2</a:t>
            </a:r>
            <a:r>
              <a:rPr lang="en-US" sz="2050" dirty="0"/>
              <a:t> – 6  is an even function.</a:t>
            </a:r>
          </a:p>
          <a:p>
            <a:pPr>
              <a:spcBef>
                <a:spcPts val="600"/>
              </a:spcBef>
            </a:pPr>
            <a:r>
              <a:rPr lang="en-US" sz="2050" dirty="0">
                <a:solidFill>
                  <a:srgbClr val="7030A0"/>
                </a:solidFill>
              </a:rPr>
              <a:t>    f(-x) =  </a:t>
            </a:r>
            <a:r>
              <a:rPr lang="en-US" sz="2050" dirty="0" smtClean="0">
                <a:solidFill>
                  <a:srgbClr val="7030A0"/>
                </a:solidFill>
              </a:rPr>
              <a:t>(–x)</a:t>
            </a:r>
            <a:r>
              <a:rPr lang="en-US" sz="2050" baseline="30000" dirty="0" smtClean="0">
                <a:solidFill>
                  <a:srgbClr val="7030A0"/>
                </a:solidFill>
              </a:rPr>
              <a:t>2</a:t>
            </a:r>
            <a:r>
              <a:rPr lang="en-US" sz="2050" dirty="0" smtClean="0">
                <a:solidFill>
                  <a:srgbClr val="7030A0"/>
                </a:solidFill>
              </a:rPr>
              <a:t> </a:t>
            </a:r>
            <a:r>
              <a:rPr lang="en-US" sz="2050" dirty="0">
                <a:solidFill>
                  <a:srgbClr val="7030A0"/>
                </a:solidFill>
              </a:rPr>
              <a:t>– 6 </a:t>
            </a:r>
          </a:p>
          <a:p>
            <a:pPr>
              <a:spcBef>
                <a:spcPts val="600"/>
              </a:spcBef>
            </a:pPr>
            <a:r>
              <a:rPr lang="en-US" sz="2050" dirty="0">
                <a:solidFill>
                  <a:srgbClr val="7030A0"/>
                </a:solidFill>
              </a:rPr>
              <a:t>           =   x</a:t>
            </a:r>
            <a:r>
              <a:rPr lang="en-US" sz="2050" baseline="30000" dirty="0">
                <a:solidFill>
                  <a:srgbClr val="7030A0"/>
                </a:solidFill>
              </a:rPr>
              <a:t>2</a:t>
            </a:r>
            <a:r>
              <a:rPr lang="en-US" sz="2050" dirty="0">
                <a:solidFill>
                  <a:srgbClr val="7030A0"/>
                </a:solidFill>
              </a:rPr>
              <a:t> – 6   </a:t>
            </a:r>
          </a:p>
          <a:p>
            <a:pPr>
              <a:spcBef>
                <a:spcPts val="600"/>
              </a:spcBef>
            </a:pPr>
            <a:r>
              <a:rPr lang="en-US" sz="2050" dirty="0" smtClean="0">
                <a:solidFill>
                  <a:srgbClr val="7030A0"/>
                </a:solidFill>
              </a:rPr>
              <a:t>Since  </a:t>
            </a:r>
            <a:r>
              <a:rPr lang="en-US" sz="2050" dirty="0">
                <a:solidFill>
                  <a:srgbClr val="7030A0"/>
                </a:solidFill>
              </a:rPr>
              <a:t>f</a:t>
            </a:r>
            <a:r>
              <a:rPr lang="en-US" sz="2050" dirty="0" smtClean="0">
                <a:solidFill>
                  <a:srgbClr val="7030A0"/>
                </a:solidFill>
              </a:rPr>
              <a:t>(–x</a:t>
            </a:r>
            <a:r>
              <a:rPr lang="en-US" sz="2050" dirty="0">
                <a:solidFill>
                  <a:srgbClr val="7030A0"/>
                </a:solidFill>
              </a:rPr>
              <a:t>) = f(x), this is an even function. </a:t>
            </a:r>
          </a:p>
          <a:p>
            <a:pPr>
              <a:spcBef>
                <a:spcPts val="600"/>
              </a:spcBef>
            </a:pPr>
            <a:r>
              <a:rPr lang="en-US" sz="2050" dirty="0" smtClean="0">
                <a:solidFill>
                  <a:srgbClr val="7030A0"/>
                </a:solidFill>
              </a:rPr>
              <a:t>Observe </a:t>
            </a:r>
            <a:r>
              <a:rPr lang="en-US" sz="2050" dirty="0">
                <a:solidFill>
                  <a:srgbClr val="7030A0"/>
                </a:solidFill>
              </a:rPr>
              <a:t>graph is symmetric about the y-axis: </a:t>
            </a:r>
          </a:p>
          <a:p>
            <a:endParaRPr lang="en-US" sz="2050" dirty="0"/>
          </a:p>
          <a:p>
            <a:endParaRPr lang="en-US" sz="2050" dirty="0"/>
          </a:p>
          <a:p>
            <a:r>
              <a:rPr lang="en-US" sz="2050" dirty="0"/>
              <a:t>b. Determine if </a:t>
            </a:r>
            <a:r>
              <a:rPr lang="en-US" sz="2050" dirty="0" smtClean="0"/>
              <a:t>f(x</a:t>
            </a:r>
            <a:r>
              <a:rPr lang="en-US" sz="2050" dirty="0"/>
              <a:t>) = x</a:t>
            </a:r>
            <a:r>
              <a:rPr lang="en-US" sz="2050" baseline="30000" dirty="0"/>
              <a:t>2</a:t>
            </a:r>
            <a:r>
              <a:rPr lang="en-US" sz="2050" dirty="0"/>
              <a:t> – 3x  is an even function.</a:t>
            </a:r>
          </a:p>
          <a:p>
            <a:pPr>
              <a:spcBef>
                <a:spcPts val="600"/>
              </a:spcBef>
            </a:pPr>
            <a:r>
              <a:rPr lang="en-US" sz="2050" dirty="0"/>
              <a:t>    </a:t>
            </a:r>
            <a:r>
              <a:rPr lang="en-US" sz="2050" dirty="0">
                <a:solidFill>
                  <a:srgbClr val="7030A0"/>
                </a:solidFill>
              </a:rPr>
              <a:t>f</a:t>
            </a:r>
            <a:r>
              <a:rPr lang="en-US" sz="2050" dirty="0" smtClean="0">
                <a:solidFill>
                  <a:srgbClr val="7030A0"/>
                </a:solidFill>
              </a:rPr>
              <a:t>(–x</a:t>
            </a:r>
            <a:r>
              <a:rPr lang="en-US" sz="2050" dirty="0">
                <a:solidFill>
                  <a:srgbClr val="7030A0"/>
                </a:solidFill>
              </a:rPr>
              <a:t>) =  </a:t>
            </a:r>
            <a:r>
              <a:rPr lang="en-US" sz="2050" dirty="0" smtClean="0">
                <a:solidFill>
                  <a:srgbClr val="7030A0"/>
                </a:solidFill>
              </a:rPr>
              <a:t>(–x)</a:t>
            </a:r>
            <a:r>
              <a:rPr lang="en-US" sz="2050" baseline="30000" dirty="0" smtClean="0">
                <a:solidFill>
                  <a:srgbClr val="7030A0"/>
                </a:solidFill>
              </a:rPr>
              <a:t>2</a:t>
            </a:r>
            <a:r>
              <a:rPr lang="en-US" sz="2050" dirty="0" smtClean="0">
                <a:solidFill>
                  <a:srgbClr val="7030A0"/>
                </a:solidFill>
              </a:rPr>
              <a:t> </a:t>
            </a:r>
            <a:r>
              <a:rPr lang="en-US" sz="2050" dirty="0">
                <a:solidFill>
                  <a:srgbClr val="7030A0"/>
                </a:solidFill>
              </a:rPr>
              <a:t>– 3</a:t>
            </a:r>
            <a:r>
              <a:rPr lang="en-US" sz="2050" dirty="0" smtClean="0">
                <a:solidFill>
                  <a:srgbClr val="7030A0"/>
                </a:solidFill>
              </a:rPr>
              <a:t>(–x</a:t>
            </a:r>
            <a:r>
              <a:rPr lang="en-US" sz="2050" dirty="0">
                <a:solidFill>
                  <a:srgbClr val="7030A0"/>
                </a:solidFill>
              </a:rPr>
              <a:t>) </a:t>
            </a:r>
          </a:p>
          <a:p>
            <a:pPr>
              <a:spcBef>
                <a:spcPts val="600"/>
              </a:spcBef>
            </a:pPr>
            <a:r>
              <a:rPr lang="en-US" sz="2050" dirty="0">
                <a:solidFill>
                  <a:srgbClr val="7030A0"/>
                </a:solidFill>
              </a:rPr>
              <a:t>           =   x</a:t>
            </a:r>
            <a:r>
              <a:rPr lang="en-US" sz="2050" baseline="30000" dirty="0">
                <a:solidFill>
                  <a:srgbClr val="7030A0"/>
                </a:solidFill>
              </a:rPr>
              <a:t>2</a:t>
            </a:r>
            <a:r>
              <a:rPr lang="en-US" sz="2050" dirty="0">
                <a:solidFill>
                  <a:srgbClr val="7030A0"/>
                </a:solidFill>
              </a:rPr>
              <a:t> + 3x   </a:t>
            </a:r>
          </a:p>
          <a:p>
            <a:pPr>
              <a:spcBef>
                <a:spcPts val="600"/>
              </a:spcBef>
            </a:pPr>
            <a:r>
              <a:rPr lang="en-US" sz="2050" dirty="0" smtClean="0">
                <a:solidFill>
                  <a:srgbClr val="7030A0"/>
                </a:solidFill>
              </a:rPr>
              <a:t>Since  </a:t>
            </a:r>
            <a:r>
              <a:rPr lang="en-US" sz="2050" dirty="0">
                <a:solidFill>
                  <a:srgbClr val="7030A0"/>
                </a:solidFill>
              </a:rPr>
              <a:t>f</a:t>
            </a:r>
            <a:r>
              <a:rPr lang="en-US" sz="2050" dirty="0" smtClean="0">
                <a:solidFill>
                  <a:srgbClr val="7030A0"/>
                </a:solidFill>
              </a:rPr>
              <a:t>(–x</a:t>
            </a:r>
            <a:r>
              <a:rPr lang="en-US" sz="2050" dirty="0">
                <a:solidFill>
                  <a:srgbClr val="7030A0"/>
                </a:solidFill>
              </a:rPr>
              <a:t>) </a:t>
            </a:r>
            <a:r>
              <a:rPr lang="en-US" sz="2050" dirty="0">
                <a:solidFill>
                  <a:srgbClr val="7030A0"/>
                </a:solidFill>
                <a:sym typeface="Symbol" pitchFamily="18" charset="2"/>
              </a:rPr>
              <a:t></a:t>
            </a:r>
            <a:r>
              <a:rPr lang="en-US" sz="2050" dirty="0">
                <a:solidFill>
                  <a:srgbClr val="7030A0"/>
                </a:solidFill>
              </a:rPr>
              <a:t> f(x), this is not an even function. </a:t>
            </a:r>
          </a:p>
          <a:p>
            <a:pPr>
              <a:spcBef>
                <a:spcPts val="600"/>
              </a:spcBef>
            </a:pPr>
            <a:r>
              <a:rPr lang="en-US" sz="2050" dirty="0" smtClean="0">
                <a:solidFill>
                  <a:srgbClr val="7030A0"/>
                </a:solidFill>
              </a:rPr>
              <a:t>Graph is </a:t>
            </a:r>
            <a:r>
              <a:rPr lang="en-US" sz="2050" i="1" dirty="0">
                <a:solidFill>
                  <a:srgbClr val="7030A0"/>
                </a:solidFill>
              </a:rPr>
              <a:t>not</a:t>
            </a:r>
            <a:r>
              <a:rPr lang="en-US" sz="2050" dirty="0">
                <a:solidFill>
                  <a:srgbClr val="7030A0"/>
                </a:solidFill>
              </a:rPr>
              <a:t> symmetric about the y-axis: </a:t>
            </a:r>
          </a:p>
          <a:p>
            <a:pPr>
              <a:spcBef>
                <a:spcPts val="600"/>
              </a:spcBef>
            </a:pPr>
            <a:endParaRPr lang="en-US" dirty="0">
              <a:solidFill>
                <a:srgbClr val="7030A0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7030A0"/>
                </a:solidFill>
              </a:rPr>
              <a:t>  </a:t>
            </a:r>
          </a:p>
          <a:p>
            <a:endParaRPr lang="en-US" dirty="0"/>
          </a:p>
          <a:p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sz="2000" dirty="0"/>
              <a:t>	</a:t>
            </a:r>
          </a:p>
          <a:p>
            <a:r>
              <a:rPr lang="en-US" sz="2000" dirty="0"/>
              <a:t>					 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>
              <a:solidFill>
                <a:srgbClr val="7030A0"/>
              </a:solidFill>
            </a:endParaRPr>
          </a:p>
          <a:p>
            <a:endParaRPr lang="en-US" sz="2000" dirty="0">
              <a:solidFill>
                <a:srgbClr val="7030A0"/>
              </a:solidFill>
            </a:endParaRPr>
          </a:p>
          <a:p>
            <a:r>
              <a:rPr lang="en-US" sz="2000" dirty="0">
                <a:solidFill>
                  <a:srgbClr val="7030A0"/>
                </a:solidFill>
              </a:rPr>
              <a:t> 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590800"/>
            <a:ext cx="1941417" cy="131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029200"/>
            <a:ext cx="1865141" cy="126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lide_3 (for content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1447800" y="76200"/>
            <a:ext cx="7696200" cy="10110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b="1" dirty="0"/>
              <a:t>                       </a:t>
            </a:r>
            <a:r>
              <a:rPr lang="en-US" sz="2050" b="1" dirty="0"/>
              <a:t>Algebraic Test for Odd Function</a:t>
            </a:r>
          </a:p>
          <a:p>
            <a:pPr algn="ctr">
              <a:spcBef>
                <a:spcPts val="600"/>
              </a:spcBef>
            </a:pPr>
            <a:r>
              <a:rPr lang="en-US" sz="2050" dirty="0">
                <a:solidFill>
                  <a:srgbClr val="0000FF"/>
                </a:solidFill>
              </a:rPr>
              <a:t>f</a:t>
            </a:r>
            <a:r>
              <a:rPr lang="en-US" sz="2050" dirty="0" smtClean="0">
                <a:solidFill>
                  <a:srgbClr val="0000FF"/>
                </a:solidFill>
              </a:rPr>
              <a:t>(–x</a:t>
            </a:r>
            <a:r>
              <a:rPr lang="en-US" sz="2050" dirty="0">
                <a:solidFill>
                  <a:srgbClr val="0000FF"/>
                </a:solidFill>
              </a:rPr>
              <a:t>) </a:t>
            </a:r>
            <a:r>
              <a:rPr lang="en-US" sz="2050" dirty="0" smtClean="0">
                <a:solidFill>
                  <a:srgbClr val="0000FF"/>
                </a:solidFill>
              </a:rPr>
              <a:t>= –f(x</a:t>
            </a:r>
            <a:r>
              <a:rPr lang="en-US" sz="2050" dirty="0">
                <a:solidFill>
                  <a:srgbClr val="0000FF"/>
                </a:solidFill>
              </a:rPr>
              <a:t>)</a:t>
            </a:r>
          </a:p>
          <a:p>
            <a:r>
              <a:rPr lang="en-US" sz="2050" dirty="0">
                <a:solidFill>
                  <a:srgbClr val="0000FF"/>
                </a:solidFill>
              </a:rPr>
              <a:t>(Replacing x with </a:t>
            </a:r>
            <a:r>
              <a:rPr lang="en-US" sz="2050" dirty="0" smtClean="0">
                <a:solidFill>
                  <a:srgbClr val="0000FF"/>
                </a:solidFill>
              </a:rPr>
              <a:t>–x gives the </a:t>
            </a:r>
            <a:r>
              <a:rPr lang="en-US" sz="2050" dirty="0">
                <a:solidFill>
                  <a:srgbClr val="0000FF"/>
                </a:solidFill>
              </a:rPr>
              <a:t>negative of the original function.) </a:t>
            </a:r>
          </a:p>
          <a:p>
            <a:endParaRPr lang="en-US" sz="2050" dirty="0"/>
          </a:p>
          <a:p>
            <a:r>
              <a:rPr lang="en-US" sz="2050" dirty="0"/>
              <a:t>a. Determine if </a:t>
            </a:r>
            <a:r>
              <a:rPr lang="en-US" sz="2050" dirty="0" smtClean="0"/>
              <a:t>f(x</a:t>
            </a:r>
            <a:r>
              <a:rPr lang="en-US" sz="2050" dirty="0"/>
              <a:t>) = x</a:t>
            </a:r>
            <a:r>
              <a:rPr lang="en-US" sz="2050" baseline="30000" dirty="0"/>
              <a:t>3</a:t>
            </a:r>
            <a:r>
              <a:rPr lang="en-US" sz="2050" dirty="0"/>
              <a:t> – 3x  is an odd function.</a:t>
            </a:r>
          </a:p>
          <a:p>
            <a:pPr>
              <a:spcBef>
                <a:spcPts val="600"/>
              </a:spcBef>
            </a:pPr>
            <a:r>
              <a:rPr lang="en-US" sz="2050" dirty="0">
                <a:solidFill>
                  <a:srgbClr val="7030A0"/>
                </a:solidFill>
              </a:rPr>
              <a:t>    f</a:t>
            </a:r>
            <a:r>
              <a:rPr lang="en-US" sz="2050" dirty="0" smtClean="0">
                <a:solidFill>
                  <a:srgbClr val="7030A0"/>
                </a:solidFill>
              </a:rPr>
              <a:t>(–x</a:t>
            </a:r>
            <a:r>
              <a:rPr lang="en-US" sz="2050" dirty="0">
                <a:solidFill>
                  <a:srgbClr val="7030A0"/>
                </a:solidFill>
              </a:rPr>
              <a:t>) =  </a:t>
            </a:r>
            <a:r>
              <a:rPr lang="en-US" sz="2050" dirty="0" smtClean="0">
                <a:solidFill>
                  <a:srgbClr val="7030A0"/>
                </a:solidFill>
              </a:rPr>
              <a:t>(–x)</a:t>
            </a:r>
            <a:r>
              <a:rPr lang="en-US" sz="2050" baseline="30000" dirty="0" smtClean="0">
                <a:solidFill>
                  <a:srgbClr val="7030A0"/>
                </a:solidFill>
              </a:rPr>
              <a:t>3</a:t>
            </a:r>
            <a:r>
              <a:rPr lang="en-US" sz="2050" dirty="0" smtClean="0">
                <a:solidFill>
                  <a:srgbClr val="7030A0"/>
                </a:solidFill>
              </a:rPr>
              <a:t> </a:t>
            </a:r>
            <a:r>
              <a:rPr lang="en-US" sz="2050" dirty="0">
                <a:solidFill>
                  <a:srgbClr val="7030A0"/>
                </a:solidFill>
              </a:rPr>
              <a:t>– 3</a:t>
            </a:r>
            <a:r>
              <a:rPr lang="en-US" sz="2050" dirty="0" smtClean="0">
                <a:solidFill>
                  <a:srgbClr val="7030A0"/>
                </a:solidFill>
              </a:rPr>
              <a:t>(–x</a:t>
            </a:r>
            <a:r>
              <a:rPr lang="en-US" sz="2050" dirty="0">
                <a:solidFill>
                  <a:srgbClr val="7030A0"/>
                </a:solidFill>
              </a:rPr>
              <a:t>) </a:t>
            </a:r>
          </a:p>
          <a:p>
            <a:pPr>
              <a:spcBef>
                <a:spcPts val="600"/>
              </a:spcBef>
            </a:pPr>
            <a:r>
              <a:rPr lang="en-US" sz="2050" dirty="0">
                <a:solidFill>
                  <a:srgbClr val="7030A0"/>
                </a:solidFill>
              </a:rPr>
              <a:t>         </a:t>
            </a:r>
            <a:r>
              <a:rPr lang="en-US" sz="2050" dirty="0" smtClean="0">
                <a:solidFill>
                  <a:srgbClr val="7030A0"/>
                </a:solidFill>
              </a:rPr>
              <a:t>   </a:t>
            </a:r>
            <a:r>
              <a:rPr lang="en-US" sz="2050" dirty="0">
                <a:solidFill>
                  <a:srgbClr val="7030A0"/>
                </a:solidFill>
              </a:rPr>
              <a:t>= </a:t>
            </a:r>
            <a:r>
              <a:rPr lang="en-US" sz="2050" dirty="0" smtClean="0">
                <a:solidFill>
                  <a:srgbClr val="7030A0"/>
                </a:solidFill>
              </a:rPr>
              <a:t> –x</a:t>
            </a:r>
            <a:r>
              <a:rPr lang="en-US" sz="2050" baseline="30000" dirty="0" smtClean="0">
                <a:solidFill>
                  <a:srgbClr val="7030A0"/>
                </a:solidFill>
              </a:rPr>
              <a:t>3</a:t>
            </a:r>
            <a:r>
              <a:rPr lang="en-US" sz="2050" dirty="0" smtClean="0">
                <a:solidFill>
                  <a:srgbClr val="7030A0"/>
                </a:solidFill>
              </a:rPr>
              <a:t> </a:t>
            </a:r>
            <a:r>
              <a:rPr lang="en-US" sz="2050" dirty="0">
                <a:solidFill>
                  <a:srgbClr val="7030A0"/>
                </a:solidFill>
              </a:rPr>
              <a:t>+ 3x   </a:t>
            </a:r>
          </a:p>
          <a:p>
            <a:pPr>
              <a:spcBef>
                <a:spcPts val="600"/>
              </a:spcBef>
            </a:pPr>
            <a:r>
              <a:rPr lang="en-US" sz="2050" dirty="0" smtClean="0">
                <a:solidFill>
                  <a:srgbClr val="7030A0"/>
                </a:solidFill>
              </a:rPr>
              <a:t>Since  </a:t>
            </a:r>
            <a:r>
              <a:rPr lang="en-US" sz="2050" dirty="0">
                <a:solidFill>
                  <a:srgbClr val="7030A0"/>
                </a:solidFill>
              </a:rPr>
              <a:t>f</a:t>
            </a:r>
            <a:r>
              <a:rPr lang="en-US" sz="2050" dirty="0" smtClean="0">
                <a:solidFill>
                  <a:srgbClr val="7030A0"/>
                </a:solidFill>
              </a:rPr>
              <a:t>(–x</a:t>
            </a:r>
            <a:r>
              <a:rPr lang="en-US" sz="2050" dirty="0">
                <a:solidFill>
                  <a:srgbClr val="7030A0"/>
                </a:solidFill>
              </a:rPr>
              <a:t>) = </a:t>
            </a:r>
            <a:r>
              <a:rPr lang="en-US" sz="2050" dirty="0" smtClean="0">
                <a:solidFill>
                  <a:srgbClr val="7030A0"/>
                </a:solidFill>
              </a:rPr>
              <a:t>–f(x</a:t>
            </a:r>
            <a:r>
              <a:rPr lang="en-US" sz="2050" dirty="0">
                <a:solidFill>
                  <a:srgbClr val="7030A0"/>
                </a:solidFill>
              </a:rPr>
              <a:t>), this is an odd function. </a:t>
            </a:r>
          </a:p>
          <a:p>
            <a:pPr>
              <a:spcBef>
                <a:spcPts val="600"/>
              </a:spcBef>
            </a:pPr>
            <a:r>
              <a:rPr lang="en-US" sz="2050" dirty="0" smtClean="0">
                <a:solidFill>
                  <a:srgbClr val="7030A0"/>
                </a:solidFill>
              </a:rPr>
              <a:t>Observe </a:t>
            </a:r>
            <a:r>
              <a:rPr lang="en-US" sz="2050" dirty="0">
                <a:solidFill>
                  <a:srgbClr val="7030A0"/>
                </a:solidFill>
              </a:rPr>
              <a:t>graph is symmetric about the origin: </a:t>
            </a:r>
          </a:p>
          <a:p>
            <a:endParaRPr lang="en-US" sz="2050" dirty="0"/>
          </a:p>
          <a:p>
            <a:endParaRPr lang="en-US" sz="2050" dirty="0"/>
          </a:p>
          <a:p>
            <a:r>
              <a:rPr lang="en-US" sz="2050" dirty="0"/>
              <a:t>b. Determine if </a:t>
            </a:r>
            <a:r>
              <a:rPr lang="en-US" sz="2050" dirty="0" smtClean="0"/>
              <a:t>f(x</a:t>
            </a:r>
            <a:r>
              <a:rPr lang="en-US" sz="2050" dirty="0"/>
              <a:t>) = x</a:t>
            </a:r>
            <a:r>
              <a:rPr lang="en-US" sz="2050" baseline="30000" dirty="0"/>
              <a:t>3</a:t>
            </a:r>
            <a:r>
              <a:rPr lang="en-US" sz="2050" dirty="0"/>
              <a:t> – 3x</a:t>
            </a:r>
            <a:r>
              <a:rPr lang="en-US" sz="2050" baseline="30000" dirty="0"/>
              <a:t>2</a:t>
            </a:r>
            <a:r>
              <a:rPr lang="en-US" sz="2050" dirty="0"/>
              <a:t>  is an odd function.</a:t>
            </a:r>
          </a:p>
          <a:p>
            <a:pPr>
              <a:spcBef>
                <a:spcPts val="600"/>
              </a:spcBef>
            </a:pPr>
            <a:r>
              <a:rPr lang="en-US" sz="2050" dirty="0"/>
              <a:t>    </a:t>
            </a:r>
            <a:r>
              <a:rPr lang="en-US" sz="2050" dirty="0">
                <a:solidFill>
                  <a:srgbClr val="7030A0"/>
                </a:solidFill>
              </a:rPr>
              <a:t>f</a:t>
            </a:r>
            <a:r>
              <a:rPr lang="en-US" sz="2050" dirty="0" smtClean="0">
                <a:solidFill>
                  <a:srgbClr val="7030A0"/>
                </a:solidFill>
              </a:rPr>
              <a:t>(–x</a:t>
            </a:r>
            <a:r>
              <a:rPr lang="en-US" sz="2050" dirty="0">
                <a:solidFill>
                  <a:srgbClr val="7030A0"/>
                </a:solidFill>
              </a:rPr>
              <a:t>) =  </a:t>
            </a:r>
            <a:r>
              <a:rPr lang="en-US" sz="2050" dirty="0" smtClean="0">
                <a:solidFill>
                  <a:srgbClr val="7030A0"/>
                </a:solidFill>
              </a:rPr>
              <a:t>(–x)</a:t>
            </a:r>
            <a:r>
              <a:rPr lang="en-US" sz="2050" baseline="30000" dirty="0" smtClean="0">
                <a:solidFill>
                  <a:srgbClr val="7030A0"/>
                </a:solidFill>
              </a:rPr>
              <a:t>3</a:t>
            </a:r>
            <a:r>
              <a:rPr lang="en-US" sz="2050" dirty="0" smtClean="0">
                <a:solidFill>
                  <a:srgbClr val="7030A0"/>
                </a:solidFill>
              </a:rPr>
              <a:t> </a:t>
            </a:r>
            <a:r>
              <a:rPr lang="en-US" sz="2050" dirty="0">
                <a:solidFill>
                  <a:srgbClr val="7030A0"/>
                </a:solidFill>
              </a:rPr>
              <a:t>– 3</a:t>
            </a:r>
            <a:r>
              <a:rPr lang="en-US" sz="2050" dirty="0" smtClean="0">
                <a:solidFill>
                  <a:srgbClr val="7030A0"/>
                </a:solidFill>
              </a:rPr>
              <a:t>(–x)</a:t>
            </a:r>
            <a:r>
              <a:rPr lang="en-US" sz="2050" baseline="30000" dirty="0" smtClean="0">
                <a:solidFill>
                  <a:srgbClr val="7030A0"/>
                </a:solidFill>
              </a:rPr>
              <a:t>2</a:t>
            </a:r>
            <a:r>
              <a:rPr lang="en-US" sz="2050" dirty="0" smtClean="0">
                <a:solidFill>
                  <a:srgbClr val="7030A0"/>
                </a:solidFill>
              </a:rPr>
              <a:t> </a:t>
            </a:r>
            <a:endParaRPr lang="en-US" sz="2050" dirty="0">
              <a:solidFill>
                <a:srgbClr val="7030A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50" dirty="0">
                <a:solidFill>
                  <a:srgbClr val="7030A0"/>
                </a:solidFill>
              </a:rPr>
              <a:t>         </a:t>
            </a:r>
            <a:r>
              <a:rPr lang="en-US" sz="2050" dirty="0" smtClean="0">
                <a:solidFill>
                  <a:srgbClr val="7030A0"/>
                </a:solidFill>
              </a:rPr>
              <a:t>   </a:t>
            </a:r>
            <a:r>
              <a:rPr lang="en-US" sz="2050" dirty="0">
                <a:solidFill>
                  <a:srgbClr val="7030A0"/>
                </a:solidFill>
              </a:rPr>
              <a:t>= </a:t>
            </a:r>
            <a:r>
              <a:rPr lang="en-US" sz="2050" dirty="0" smtClean="0">
                <a:solidFill>
                  <a:srgbClr val="7030A0"/>
                </a:solidFill>
              </a:rPr>
              <a:t>–x</a:t>
            </a:r>
            <a:r>
              <a:rPr lang="en-US" sz="2050" baseline="30000" dirty="0" smtClean="0">
                <a:solidFill>
                  <a:srgbClr val="7030A0"/>
                </a:solidFill>
              </a:rPr>
              <a:t>3</a:t>
            </a:r>
            <a:r>
              <a:rPr lang="en-US" sz="2050" dirty="0" smtClean="0">
                <a:solidFill>
                  <a:srgbClr val="7030A0"/>
                </a:solidFill>
              </a:rPr>
              <a:t> </a:t>
            </a:r>
            <a:r>
              <a:rPr lang="en-US" sz="2050" dirty="0">
                <a:solidFill>
                  <a:srgbClr val="7030A0"/>
                </a:solidFill>
              </a:rPr>
              <a:t>– 3x</a:t>
            </a:r>
            <a:r>
              <a:rPr lang="en-US" sz="2050" baseline="30000" dirty="0">
                <a:solidFill>
                  <a:srgbClr val="7030A0"/>
                </a:solidFill>
              </a:rPr>
              <a:t>2</a:t>
            </a:r>
            <a:r>
              <a:rPr lang="en-US" sz="2050" dirty="0">
                <a:solidFill>
                  <a:srgbClr val="7030A0"/>
                </a:solidFill>
              </a:rPr>
              <a:t>   </a:t>
            </a:r>
          </a:p>
          <a:p>
            <a:pPr>
              <a:spcBef>
                <a:spcPts val="600"/>
              </a:spcBef>
            </a:pPr>
            <a:r>
              <a:rPr lang="en-US" sz="2050" dirty="0" smtClean="0">
                <a:solidFill>
                  <a:srgbClr val="7030A0"/>
                </a:solidFill>
              </a:rPr>
              <a:t>Since  </a:t>
            </a:r>
            <a:r>
              <a:rPr lang="en-US" sz="2050" dirty="0">
                <a:solidFill>
                  <a:srgbClr val="7030A0"/>
                </a:solidFill>
              </a:rPr>
              <a:t>f</a:t>
            </a:r>
            <a:r>
              <a:rPr lang="en-US" sz="2050" dirty="0" smtClean="0">
                <a:solidFill>
                  <a:srgbClr val="7030A0"/>
                </a:solidFill>
              </a:rPr>
              <a:t>(–x</a:t>
            </a:r>
            <a:r>
              <a:rPr lang="en-US" sz="2050" dirty="0">
                <a:solidFill>
                  <a:srgbClr val="7030A0"/>
                </a:solidFill>
              </a:rPr>
              <a:t>) </a:t>
            </a:r>
            <a:r>
              <a:rPr lang="en-US" sz="2050" dirty="0">
                <a:solidFill>
                  <a:srgbClr val="7030A0"/>
                </a:solidFill>
                <a:sym typeface="Symbol" pitchFamily="18" charset="2"/>
              </a:rPr>
              <a:t></a:t>
            </a:r>
            <a:r>
              <a:rPr lang="en-US" sz="2050" dirty="0">
                <a:solidFill>
                  <a:srgbClr val="7030A0"/>
                </a:solidFill>
              </a:rPr>
              <a:t> </a:t>
            </a:r>
            <a:r>
              <a:rPr lang="en-US" sz="2050" dirty="0" smtClean="0">
                <a:solidFill>
                  <a:srgbClr val="7030A0"/>
                </a:solidFill>
              </a:rPr>
              <a:t>–f(x</a:t>
            </a:r>
            <a:r>
              <a:rPr lang="en-US" sz="2050" dirty="0">
                <a:solidFill>
                  <a:srgbClr val="7030A0"/>
                </a:solidFill>
              </a:rPr>
              <a:t>), this is not an odd function. </a:t>
            </a:r>
          </a:p>
          <a:p>
            <a:pPr>
              <a:spcBef>
                <a:spcPts val="600"/>
              </a:spcBef>
            </a:pPr>
            <a:r>
              <a:rPr lang="en-US" sz="2050" dirty="0" smtClean="0">
                <a:solidFill>
                  <a:srgbClr val="7030A0"/>
                </a:solidFill>
              </a:rPr>
              <a:t>Graph </a:t>
            </a:r>
            <a:r>
              <a:rPr lang="en-US" sz="2050" dirty="0">
                <a:solidFill>
                  <a:srgbClr val="7030A0"/>
                </a:solidFill>
              </a:rPr>
              <a:t>is </a:t>
            </a:r>
            <a:r>
              <a:rPr lang="en-US" sz="2050" i="1" dirty="0">
                <a:solidFill>
                  <a:srgbClr val="7030A0"/>
                </a:solidFill>
              </a:rPr>
              <a:t>not</a:t>
            </a:r>
            <a:r>
              <a:rPr lang="en-US" sz="2050" dirty="0">
                <a:solidFill>
                  <a:srgbClr val="7030A0"/>
                </a:solidFill>
              </a:rPr>
              <a:t> symmetric about the origin: </a:t>
            </a:r>
          </a:p>
          <a:p>
            <a:pPr>
              <a:spcBef>
                <a:spcPts val="600"/>
              </a:spcBef>
            </a:pPr>
            <a:endParaRPr lang="en-US" dirty="0">
              <a:solidFill>
                <a:srgbClr val="7030A0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7030A0"/>
                </a:solidFill>
              </a:rPr>
              <a:t>  </a:t>
            </a:r>
          </a:p>
          <a:p>
            <a:endParaRPr lang="en-US" dirty="0"/>
          </a:p>
          <a:p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sz="2000" dirty="0"/>
              <a:t>	</a:t>
            </a:r>
          </a:p>
          <a:p>
            <a:r>
              <a:rPr lang="en-US" sz="2000" dirty="0"/>
              <a:t>					 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>
              <a:solidFill>
                <a:srgbClr val="7030A0"/>
              </a:solidFill>
            </a:endParaRPr>
          </a:p>
          <a:p>
            <a:endParaRPr lang="en-US" sz="2000" dirty="0">
              <a:solidFill>
                <a:srgbClr val="7030A0"/>
              </a:solidFill>
            </a:endParaRPr>
          </a:p>
          <a:p>
            <a:r>
              <a:rPr lang="en-US" sz="2000" dirty="0">
                <a:solidFill>
                  <a:srgbClr val="7030A0"/>
                </a:solidFill>
              </a:rPr>
              <a:t> 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209800"/>
            <a:ext cx="202541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876800"/>
            <a:ext cx="202704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Slide_3 (for content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1371600" y="152400"/>
            <a:ext cx="8229600" cy="764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 dirty="0"/>
              <a:t>                 </a:t>
            </a:r>
            <a:r>
              <a:rPr lang="en-US" sz="2300" b="1" dirty="0" smtClean="0"/>
              <a:t>Global </a:t>
            </a:r>
            <a:r>
              <a:rPr lang="en-US" sz="2300" b="1" dirty="0"/>
              <a:t>or Absolute Maximum of a Function  </a:t>
            </a:r>
          </a:p>
          <a:p>
            <a:r>
              <a:rPr lang="en-US" sz="2300" dirty="0"/>
              <a:t> </a:t>
            </a:r>
            <a:r>
              <a:rPr lang="en-US" sz="2300" dirty="0" smtClean="0"/>
              <a:t>         Highest </a:t>
            </a:r>
            <a:r>
              <a:rPr lang="en-US" sz="2300" dirty="0"/>
              <a:t>point over the entire domain of a function. </a:t>
            </a:r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r>
              <a:rPr lang="en-US" sz="2300" b="1" dirty="0"/>
              <a:t>	  </a:t>
            </a:r>
            <a:r>
              <a:rPr lang="en-US" sz="2300" b="1" dirty="0" smtClean="0"/>
              <a:t>Global </a:t>
            </a:r>
            <a:r>
              <a:rPr lang="en-US" sz="2300" b="1" dirty="0"/>
              <a:t>or Absolute Minimum of a Function  </a:t>
            </a:r>
          </a:p>
          <a:p>
            <a:r>
              <a:rPr lang="en-US" sz="2300" dirty="0"/>
              <a:t> </a:t>
            </a:r>
            <a:r>
              <a:rPr lang="en-US" sz="2300" dirty="0" smtClean="0"/>
              <a:t>         Lowest </a:t>
            </a:r>
            <a:r>
              <a:rPr lang="en-US" sz="2300" dirty="0"/>
              <a:t>point over the entire domain of a function.</a:t>
            </a:r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				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sz="2000" dirty="0">
              <a:solidFill>
                <a:srgbClr val="7030A0"/>
              </a:solidFill>
            </a:endParaRPr>
          </a:p>
          <a:p>
            <a:r>
              <a:rPr lang="en-US" sz="2000" dirty="0">
                <a:solidFill>
                  <a:srgbClr val="7030A0"/>
                </a:solidFill>
              </a:rPr>
              <a:t> 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143000"/>
            <a:ext cx="2405063" cy="162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495800"/>
            <a:ext cx="2362200" cy="157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3352800" y="1524000"/>
            <a:ext cx="1752600" cy="3048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81400" y="4800600"/>
            <a:ext cx="1676400" cy="838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Slide_3 (for content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1447800" y="152400"/>
            <a:ext cx="8229600" cy="812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b="1" dirty="0"/>
              <a:t>                   </a:t>
            </a:r>
            <a:r>
              <a:rPr lang="en-US" sz="2200" b="1" dirty="0" smtClean="0"/>
              <a:t>Relative </a:t>
            </a:r>
            <a:r>
              <a:rPr lang="en-US" sz="2200" b="1" dirty="0"/>
              <a:t>Maximum and Relative Minimum</a:t>
            </a:r>
          </a:p>
          <a:p>
            <a:r>
              <a:rPr lang="en-US" sz="2200" dirty="0"/>
              <a:t>	       </a:t>
            </a:r>
          </a:p>
          <a:p>
            <a:r>
              <a:rPr lang="en-US" sz="2200" dirty="0"/>
              <a:t>Turning Points: </a:t>
            </a:r>
            <a:r>
              <a:rPr lang="en-US" sz="2200" dirty="0" smtClean="0"/>
              <a:t>Where </a:t>
            </a:r>
            <a:r>
              <a:rPr lang="en-US" sz="2200" dirty="0"/>
              <a:t>a graph of a function changes </a:t>
            </a:r>
            <a:endParaRPr lang="en-US" sz="2200" dirty="0" smtClean="0"/>
          </a:p>
          <a:p>
            <a:r>
              <a:rPr lang="en-US" sz="2200" dirty="0" smtClean="0"/>
              <a:t>behavior </a:t>
            </a:r>
            <a:r>
              <a:rPr lang="en-US" sz="2200" dirty="0"/>
              <a:t>from </a:t>
            </a:r>
            <a:r>
              <a:rPr lang="en-US" sz="2200" dirty="0" smtClean="0"/>
              <a:t>increasing </a:t>
            </a:r>
            <a:r>
              <a:rPr lang="en-US" sz="2200" dirty="0"/>
              <a:t>to decreasing or vice </a:t>
            </a:r>
            <a:r>
              <a:rPr lang="en-US" sz="2200" dirty="0" smtClean="0"/>
              <a:t>versa; </a:t>
            </a:r>
          </a:p>
          <a:p>
            <a:r>
              <a:rPr lang="en-US" sz="2200" dirty="0" smtClean="0"/>
              <a:t>highest </a:t>
            </a:r>
            <a:r>
              <a:rPr lang="en-US" sz="2200" dirty="0"/>
              <a:t>or lowest points at </a:t>
            </a:r>
            <a:r>
              <a:rPr lang="en-US" sz="2200" dirty="0" smtClean="0"/>
              <a:t>specific </a:t>
            </a:r>
            <a:r>
              <a:rPr lang="en-US" sz="2200" dirty="0"/>
              <a:t>intervals of the graph. </a:t>
            </a:r>
          </a:p>
          <a:p>
            <a:endParaRPr lang="en-US" sz="2200" dirty="0"/>
          </a:p>
          <a:p>
            <a:r>
              <a:rPr lang="en-US" sz="2200" dirty="0"/>
              <a:t>Each turning point is called a Relative (or local) Maximum or </a:t>
            </a:r>
          </a:p>
          <a:p>
            <a:r>
              <a:rPr lang="en-US" sz="2200" dirty="0" smtClean="0"/>
              <a:t>a Relative </a:t>
            </a:r>
            <a:r>
              <a:rPr lang="en-US" sz="2200" dirty="0"/>
              <a:t>(or local) </a:t>
            </a:r>
            <a:r>
              <a:rPr lang="en-US" sz="2200" dirty="0" smtClean="0"/>
              <a:t>Minimum.</a:t>
            </a:r>
            <a:endParaRPr lang="en-US" sz="2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	</a:t>
            </a:r>
            <a:r>
              <a:rPr lang="en-US" dirty="0"/>
              <a:t>					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sz="2000" dirty="0">
              <a:solidFill>
                <a:srgbClr val="7030A0"/>
              </a:solidFill>
            </a:endParaRPr>
          </a:p>
          <a:p>
            <a:r>
              <a:rPr lang="en-US" sz="2000" dirty="0">
                <a:solidFill>
                  <a:srgbClr val="7030A0"/>
                </a:solidFill>
              </a:rPr>
              <a:t> 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200400"/>
            <a:ext cx="4506191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Slide_3 (for content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1524000" y="-5335"/>
            <a:ext cx="8229600" cy="1277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050" dirty="0"/>
              <a:t>Given the graph of a function below, answer the questions.</a:t>
            </a:r>
          </a:p>
          <a:p>
            <a:pPr>
              <a:defRPr/>
            </a:pPr>
            <a:endParaRPr lang="en-US" sz="2050" dirty="0"/>
          </a:p>
          <a:p>
            <a:pPr>
              <a:defRPr/>
            </a:pPr>
            <a:endParaRPr lang="en-US" sz="2050" dirty="0"/>
          </a:p>
          <a:p>
            <a:pPr>
              <a:defRPr/>
            </a:pPr>
            <a:endParaRPr lang="en-US" sz="2050" dirty="0"/>
          </a:p>
          <a:p>
            <a:pPr>
              <a:defRPr/>
            </a:pPr>
            <a:endParaRPr lang="en-US" sz="2050" dirty="0"/>
          </a:p>
          <a:p>
            <a:pPr>
              <a:defRPr/>
            </a:pPr>
            <a:endParaRPr lang="en-US" sz="2050" dirty="0"/>
          </a:p>
          <a:p>
            <a:pPr>
              <a:defRPr/>
            </a:pPr>
            <a:endParaRPr lang="en-US" sz="2050" dirty="0"/>
          </a:p>
          <a:p>
            <a:pPr>
              <a:defRPr/>
            </a:pPr>
            <a:endParaRPr lang="en-US" sz="2050" dirty="0"/>
          </a:p>
          <a:p>
            <a:pPr>
              <a:defRPr/>
            </a:pPr>
            <a:endParaRPr lang="en-US" sz="2050" dirty="0"/>
          </a:p>
          <a:p>
            <a:pPr>
              <a:spcBef>
                <a:spcPts val="0"/>
              </a:spcBef>
              <a:spcAft>
                <a:spcPts val="600"/>
              </a:spcAft>
              <a:buFontTx/>
              <a:buAutoNum type="alphaLcPeriod"/>
              <a:defRPr/>
            </a:pPr>
            <a:r>
              <a:rPr lang="en-US" sz="2050" dirty="0" smtClean="0"/>
              <a:t> At </a:t>
            </a:r>
            <a:r>
              <a:rPr lang="en-US" sz="2050" dirty="0"/>
              <a:t>what value of </a:t>
            </a:r>
            <a:r>
              <a:rPr lang="en-US" sz="2050" b="1" dirty="0"/>
              <a:t>x</a:t>
            </a:r>
            <a:r>
              <a:rPr lang="en-US" sz="2050" dirty="0"/>
              <a:t> is the relative minimum occurring?  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50" dirty="0">
                <a:solidFill>
                  <a:srgbClr val="7030A0"/>
                </a:solidFill>
              </a:rPr>
              <a:t>The graph has a turning point where it changes its behavior </a:t>
            </a:r>
            <a:r>
              <a:rPr lang="en-US" sz="2050" dirty="0" smtClean="0">
                <a:solidFill>
                  <a:srgbClr val="7030A0"/>
                </a:solidFill>
              </a:rPr>
              <a:t>     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50" dirty="0" smtClean="0">
                <a:solidFill>
                  <a:srgbClr val="7030A0"/>
                </a:solidFill>
              </a:rPr>
              <a:t>from </a:t>
            </a:r>
            <a:r>
              <a:rPr lang="en-US" sz="2050" dirty="0">
                <a:solidFill>
                  <a:srgbClr val="7030A0"/>
                </a:solidFill>
              </a:rPr>
              <a:t>a </a:t>
            </a:r>
            <a:r>
              <a:rPr lang="en-US" sz="2050" dirty="0" smtClean="0">
                <a:solidFill>
                  <a:srgbClr val="7030A0"/>
                </a:solidFill>
              </a:rPr>
              <a:t>decreasing </a:t>
            </a:r>
            <a:r>
              <a:rPr lang="en-US" sz="2050" dirty="0">
                <a:solidFill>
                  <a:srgbClr val="7030A0"/>
                </a:solidFill>
              </a:rPr>
              <a:t>interval to an increasing </a:t>
            </a:r>
            <a:r>
              <a:rPr lang="en-US" sz="2050" dirty="0" smtClean="0">
                <a:solidFill>
                  <a:srgbClr val="7030A0"/>
                </a:solidFill>
              </a:rPr>
              <a:t>interval, </a:t>
            </a:r>
            <a:r>
              <a:rPr lang="en-US" sz="2050" dirty="0">
                <a:solidFill>
                  <a:srgbClr val="7030A0"/>
                </a:solidFill>
              </a:rPr>
              <a:t>when x = </a:t>
            </a:r>
            <a:r>
              <a:rPr lang="en-US" sz="2050" dirty="0" smtClean="0">
                <a:solidFill>
                  <a:srgbClr val="7030A0"/>
                </a:solidFill>
              </a:rPr>
              <a:t>–8</a:t>
            </a:r>
            <a:r>
              <a:rPr lang="en-US" sz="2050" dirty="0">
                <a:solidFill>
                  <a:srgbClr val="7030A0"/>
                </a:solidFill>
              </a:rPr>
              <a:t>.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50" dirty="0" smtClean="0">
                <a:solidFill>
                  <a:srgbClr val="7030A0"/>
                </a:solidFill>
              </a:rPr>
              <a:t>Therefore, this </a:t>
            </a:r>
            <a:r>
              <a:rPr lang="en-US" sz="2050" dirty="0">
                <a:solidFill>
                  <a:srgbClr val="7030A0"/>
                </a:solidFill>
              </a:rPr>
              <a:t>function has a relative minimum at x = </a:t>
            </a:r>
            <a:r>
              <a:rPr lang="en-US" sz="2050" dirty="0" smtClean="0">
                <a:solidFill>
                  <a:srgbClr val="7030A0"/>
                </a:solidFill>
              </a:rPr>
              <a:t>–8.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2050" dirty="0"/>
          </a:p>
          <a:p>
            <a:pPr>
              <a:spcBef>
                <a:spcPts val="0"/>
              </a:spcBef>
              <a:spcAft>
                <a:spcPts val="600"/>
              </a:spcAft>
              <a:buFontTx/>
              <a:buAutoNum type="alphaLcPeriod" startAt="2"/>
              <a:defRPr/>
            </a:pPr>
            <a:r>
              <a:rPr lang="en-US" sz="2050" dirty="0" smtClean="0"/>
              <a:t> What </a:t>
            </a:r>
            <a:r>
              <a:rPr lang="en-US" sz="2050" dirty="0"/>
              <a:t>is the relative minimum?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50" dirty="0">
                <a:solidFill>
                  <a:srgbClr val="7030A0"/>
                </a:solidFill>
              </a:rPr>
              <a:t>The relative minimum is the output of the function at x = </a:t>
            </a:r>
            <a:r>
              <a:rPr lang="en-US" sz="2050" dirty="0" smtClean="0">
                <a:solidFill>
                  <a:srgbClr val="7030A0"/>
                </a:solidFill>
              </a:rPr>
              <a:t>–8</a:t>
            </a:r>
            <a:r>
              <a:rPr lang="en-US" sz="2050" dirty="0">
                <a:solidFill>
                  <a:srgbClr val="7030A0"/>
                </a:solidFill>
              </a:rPr>
              <a:t>, </a:t>
            </a:r>
            <a:r>
              <a:rPr lang="en-US" sz="2050" dirty="0" smtClean="0">
                <a:solidFill>
                  <a:srgbClr val="7030A0"/>
                </a:solidFill>
              </a:rPr>
              <a:t>or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50" dirty="0" smtClean="0">
                <a:solidFill>
                  <a:srgbClr val="7030A0"/>
                </a:solidFill>
              </a:rPr>
              <a:t>f(–8</a:t>
            </a:r>
            <a:r>
              <a:rPr lang="en-US" sz="2050" dirty="0">
                <a:solidFill>
                  <a:srgbClr val="7030A0"/>
                </a:solidFill>
              </a:rPr>
              <a:t>) </a:t>
            </a:r>
            <a:r>
              <a:rPr lang="en-US" sz="2050" dirty="0" smtClean="0">
                <a:solidFill>
                  <a:srgbClr val="7030A0"/>
                </a:solidFill>
              </a:rPr>
              <a:t>= –4.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50" dirty="0" smtClean="0">
                <a:solidFill>
                  <a:srgbClr val="7030A0"/>
                </a:solidFill>
              </a:rPr>
              <a:t>The relative </a:t>
            </a:r>
            <a:r>
              <a:rPr lang="en-US" sz="2050" dirty="0">
                <a:solidFill>
                  <a:srgbClr val="7030A0"/>
                </a:solidFill>
              </a:rPr>
              <a:t>minimum in ordered pair form would </a:t>
            </a:r>
            <a:r>
              <a:rPr lang="en-US" sz="2050" dirty="0" smtClean="0">
                <a:solidFill>
                  <a:srgbClr val="7030A0"/>
                </a:solidFill>
              </a:rPr>
              <a:t>be (–8</a:t>
            </a:r>
            <a:r>
              <a:rPr lang="en-US" sz="2050" dirty="0">
                <a:solidFill>
                  <a:srgbClr val="7030A0"/>
                </a:solidFill>
              </a:rPr>
              <a:t>, </a:t>
            </a:r>
            <a:r>
              <a:rPr lang="en-US" sz="2050" dirty="0" smtClean="0">
                <a:solidFill>
                  <a:srgbClr val="7030A0"/>
                </a:solidFill>
              </a:rPr>
              <a:t>–4</a:t>
            </a:r>
            <a:r>
              <a:rPr lang="en-US" sz="2050" dirty="0">
                <a:solidFill>
                  <a:srgbClr val="7030A0"/>
                </a:solidFill>
              </a:rPr>
              <a:t>). </a:t>
            </a:r>
          </a:p>
          <a:p>
            <a:pPr marL="342900" indent="-342900">
              <a:spcBef>
                <a:spcPts val="0"/>
              </a:spcBef>
              <a:defRPr/>
            </a:pPr>
            <a:endParaRPr lang="en-US" sz="205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	</a:t>
            </a:r>
            <a:r>
              <a:rPr lang="en-US" dirty="0"/>
              <a:t>					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7030A0"/>
                </a:solidFill>
              </a:rPr>
              <a:t> 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685800"/>
            <a:ext cx="2590800" cy="19320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4876800" y="2057400"/>
            <a:ext cx="609600" cy="609600"/>
          </a:xfrm>
          <a:prstGeom prst="straightConnector1">
            <a:avLst/>
          </a:prstGeom>
          <a:ln w="25400">
            <a:solidFill>
              <a:srgbClr val="AF21B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Slide_3 (for content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1447800" y="76200"/>
            <a:ext cx="8229600" cy="1158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dirty="0" smtClean="0"/>
              <a:t>(Contd</a:t>
            </a:r>
            <a:r>
              <a:rPr lang="en-US" dirty="0"/>
              <a:t>.)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2050" dirty="0"/>
          </a:p>
          <a:p>
            <a:pPr>
              <a:spcAft>
                <a:spcPts val="600"/>
              </a:spcAft>
              <a:buFontTx/>
              <a:buAutoNum type="alphaLcPeriod" startAt="3"/>
              <a:defRPr/>
            </a:pPr>
            <a:r>
              <a:rPr lang="en-US" sz="2050" dirty="0" smtClean="0"/>
              <a:t> For </a:t>
            </a:r>
            <a:r>
              <a:rPr lang="en-US" sz="2050" dirty="0"/>
              <a:t>what values of </a:t>
            </a:r>
            <a:r>
              <a:rPr lang="en-US" sz="2050" b="1" dirty="0"/>
              <a:t>x</a:t>
            </a:r>
            <a:r>
              <a:rPr lang="en-US" sz="2050" dirty="0"/>
              <a:t> does the function have relative maxima?</a:t>
            </a:r>
          </a:p>
          <a:p>
            <a:pPr>
              <a:spcAft>
                <a:spcPts val="0"/>
              </a:spcAft>
              <a:defRPr/>
            </a:pPr>
            <a:r>
              <a:rPr lang="en-US" sz="2050" dirty="0">
                <a:solidFill>
                  <a:srgbClr val="7030A0"/>
                </a:solidFill>
              </a:rPr>
              <a:t>The graph has two turning points where it changes its behavior </a:t>
            </a:r>
            <a:endParaRPr lang="en-US" sz="2050" dirty="0" smtClean="0">
              <a:solidFill>
                <a:srgbClr val="7030A0"/>
              </a:solidFill>
            </a:endParaRPr>
          </a:p>
          <a:p>
            <a:pPr>
              <a:spcAft>
                <a:spcPts val="0"/>
              </a:spcAft>
              <a:defRPr/>
            </a:pPr>
            <a:r>
              <a:rPr lang="en-US" sz="2050" dirty="0" smtClean="0">
                <a:solidFill>
                  <a:srgbClr val="7030A0"/>
                </a:solidFill>
              </a:rPr>
              <a:t>from </a:t>
            </a:r>
            <a:r>
              <a:rPr lang="en-US" sz="2050" dirty="0">
                <a:solidFill>
                  <a:srgbClr val="7030A0"/>
                </a:solidFill>
              </a:rPr>
              <a:t>an increasing interval to a decreasing interval at </a:t>
            </a:r>
            <a:r>
              <a:rPr lang="en-US" sz="2050" dirty="0" smtClean="0">
                <a:solidFill>
                  <a:srgbClr val="7030A0"/>
                </a:solidFill>
              </a:rPr>
              <a:t>x-values</a:t>
            </a:r>
          </a:p>
          <a:p>
            <a:pPr>
              <a:spcAft>
                <a:spcPts val="0"/>
              </a:spcAft>
              <a:defRPr/>
            </a:pPr>
            <a:r>
              <a:rPr lang="en-US" sz="2050" dirty="0" smtClean="0">
                <a:solidFill>
                  <a:srgbClr val="7030A0"/>
                </a:solidFill>
              </a:rPr>
              <a:t>of –12 </a:t>
            </a:r>
            <a:r>
              <a:rPr lang="en-US" sz="2050" dirty="0">
                <a:solidFill>
                  <a:srgbClr val="7030A0"/>
                </a:solidFill>
              </a:rPr>
              <a:t>and </a:t>
            </a:r>
            <a:r>
              <a:rPr lang="en-US" sz="2050" dirty="0" smtClean="0">
                <a:solidFill>
                  <a:srgbClr val="7030A0"/>
                </a:solidFill>
              </a:rPr>
              <a:t>4. </a:t>
            </a:r>
          </a:p>
          <a:p>
            <a:pPr>
              <a:spcAft>
                <a:spcPts val="0"/>
              </a:spcAft>
              <a:defRPr/>
            </a:pPr>
            <a:r>
              <a:rPr lang="en-US" sz="2050" dirty="0" smtClean="0">
                <a:solidFill>
                  <a:srgbClr val="7030A0"/>
                </a:solidFill>
              </a:rPr>
              <a:t>This </a:t>
            </a:r>
            <a:r>
              <a:rPr lang="en-US" sz="2050" dirty="0">
                <a:solidFill>
                  <a:srgbClr val="7030A0"/>
                </a:solidFill>
              </a:rPr>
              <a:t>function has relative maxima at x = </a:t>
            </a:r>
            <a:r>
              <a:rPr lang="en-US" sz="2050" dirty="0" smtClean="0">
                <a:solidFill>
                  <a:srgbClr val="7030A0"/>
                </a:solidFill>
              </a:rPr>
              <a:t>–12 </a:t>
            </a:r>
            <a:r>
              <a:rPr lang="en-US" sz="2050" dirty="0">
                <a:solidFill>
                  <a:srgbClr val="7030A0"/>
                </a:solidFill>
              </a:rPr>
              <a:t>and at x = 4.</a:t>
            </a:r>
          </a:p>
          <a:p>
            <a:pPr>
              <a:spcAft>
                <a:spcPts val="0"/>
              </a:spcAft>
              <a:buFontTx/>
              <a:buAutoNum type="alphaLcPeriod" startAt="3"/>
              <a:defRPr/>
            </a:pPr>
            <a:endParaRPr lang="en-US" sz="2050" dirty="0"/>
          </a:p>
          <a:p>
            <a:pPr>
              <a:spcAft>
                <a:spcPts val="600"/>
              </a:spcAft>
              <a:buFontTx/>
              <a:buAutoNum type="alphaLcPeriod" startAt="4"/>
              <a:defRPr/>
            </a:pPr>
            <a:r>
              <a:rPr lang="en-US" sz="2050" dirty="0" smtClean="0"/>
              <a:t> What </a:t>
            </a:r>
            <a:r>
              <a:rPr lang="en-US" sz="2050" dirty="0"/>
              <a:t>are the relative maxima? </a:t>
            </a:r>
          </a:p>
          <a:p>
            <a:pPr>
              <a:spcAft>
                <a:spcPts val="0"/>
              </a:spcAft>
              <a:defRPr/>
            </a:pPr>
            <a:r>
              <a:rPr lang="en-US" sz="2050" dirty="0">
                <a:solidFill>
                  <a:srgbClr val="7030A0"/>
                </a:solidFill>
              </a:rPr>
              <a:t>The relative maxima are f</a:t>
            </a:r>
            <a:r>
              <a:rPr lang="en-US" sz="2050" dirty="0" smtClean="0">
                <a:solidFill>
                  <a:srgbClr val="7030A0"/>
                </a:solidFill>
              </a:rPr>
              <a:t>(–12</a:t>
            </a:r>
            <a:r>
              <a:rPr lang="en-US" sz="2050" dirty="0">
                <a:solidFill>
                  <a:srgbClr val="7030A0"/>
                </a:solidFill>
              </a:rPr>
              <a:t>) = </a:t>
            </a:r>
            <a:r>
              <a:rPr lang="en-US" sz="2050" dirty="0" smtClean="0">
                <a:solidFill>
                  <a:srgbClr val="7030A0"/>
                </a:solidFill>
              </a:rPr>
              <a:t>–2 </a:t>
            </a:r>
            <a:r>
              <a:rPr lang="en-US" sz="2050" dirty="0">
                <a:solidFill>
                  <a:srgbClr val="7030A0"/>
                </a:solidFill>
              </a:rPr>
              <a:t>and f(4) = 8.</a:t>
            </a:r>
          </a:p>
          <a:p>
            <a:pPr marL="342900" indent="-342900"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	</a:t>
            </a:r>
            <a:r>
              <a:rPr lang="en-US" dirty="0"/>
              <a:t>					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7030A0"/>
                </a:solidFill>
              </a:rPr>
              <a:t> 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57200"/>
            <a:ext cx="3124200" cy="233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4038600" y="1981200"/>
            <a:ext cx="304800" cy="838200"/>
          </a:xfrm>
          <a:prstGeom prst="straightConnector1">
            <a:avLst/>
          </a:prstGeom>
          <a:ln w="25400">
            <a:solidFill>
              <a:srgbClr val="AF21B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791200" y="228600"/>
            <a:ext cx="990600" cy="381000"/>
          </a:xfrm>
          <a:prstGeom prst="straightConnector1">
            <a:avLst/>
          </a:prstGeom>
          <a:ln w="25400">
            <a:solidFill>
              <a:srgbClr val="AF21B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Slide_2 (for sections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le 1"/>
          <p:cNvSpPr>
            <a:spLocks noGrp="1"/>
          </p:cNvSpPr>
          <p:nvPr>
            <p:ph type="ctrTitle"/>
          </p:nvPr>
        </p:nvSpPr>
        <p:spPr bwMode="auto">
          <a:xfrm>
            <a:off x="1066800" y="1600200"/>
            <a:ext cx="7407275" cy="1447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</a:rPr>
              <a:t> </a:t>
            </a:r>
            <a:br>
              <a:rPr lang="en-US" sz="3200" dirty="0" smtClean="0">
                <a:solidFill>
                  <a:schemeClr val="tx1"/>
                </a:solidFill>
                <a:effectLst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</a:rPr>
              <a:t>Section 3.1 </a:t>
            </a:r>
            <a:br>
              <a:rPr lang="en-US" sz="3200" dirty="0" smtClean="0">
                <a:solidFill>
                  <a:schemeClr val="tx1"/>
                </a:solidFill>
                <a:effectLst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</a:rPr>
              <a:t>   Basic Functions and Their Graphs</a:t>
            </a:r>
            <a:br>
              <a:rPr lang="en-US" sz="3200" dirty="0" smtClean="0">
                <a:solidFill>
                  <a:schemeClr val="tx1"/>
                </a:solidFill>
                <a:effectLst/>
              </a:rPr>
            </a:br>
            <a:endParaRPr lang="en-US" sz="36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57200" y="2743200"/>
            <a:ext cx="8686800" cy="617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/>
              <a:t> </a:t>
            </a:r>
            <a:r>
              <a:rPr lang="en-US" sz="2050" dirty="0"/>
              <a:t>Basic Functions: Square, Cube, Square Root, Cube Root, </a:t>
            </a:r>
            <a:r>
              <a:rPr lang="en-US" sz="2050" dirty="0" smtClean="0"/>
              <a:t>             </a:t>
            </a:r>
          </a:p>
          <a:p>
            <a:r>
              <a:rPr lang="en-US" sz="2050" dirty="0" smtClean="0"/>
              <a:t>   Absolute Value</a:t>
            </a:r>
            <a:r>
              <a:rPr lang="en-US" sz="2050" dirty="0"/>
              <a:t>, </a:t>
            </a:r>
            <a:r>
              <a:rPr lang="en-US" sz="2050" dirty="0" smtClean="0"/>
              <a:t>Reciprocal</a:t>
            </a:r>
            <a:r>
              <a:rPr lang="en-US" sz="2050" dirty="0"/>
              <a:t>, Identity </a:t>
            </a:r>
            <a:endParaRPr lang="en-US" sz="2050" dirty="0" smtClean="0"/>
          </a:p>
          <a:p>
            <a:endParaRPr lang="en-US" sz="2050" dirty="0"/>
          </a:p>
          <a:p>
            <a:pPr>
              <a:spcAft>
                <a:spcPts val="2400"/>
              </a:spcAft>
              <a:buFont typeface="Arial" charset="0"/>
              <a:buChar char="•"/>
            </a:pPr>
            <a:r>
              <a:rPr lang="en-US" sz="2050" dirty="0"/>
              <a:t> Graphing Basic Functions with the Graphing Calculator</a:t>
            </a:r>
          </a:p>
          <a:p>
            <a:pPr>
              <a:spcAft>
                <a:spcPts val="2400"/>
              </a:spcAft>
              <a:buFont typeface="Arial" charset="0"/>
              <a:buChar char="•"/>
            </a:pPr>
            <a:r>
              <a:rPr lang="en-US" sz="2050" dirty="0"/>
              <a:t> Function Symmetry: Even and Odd Functions </a:t>
            </a:r>
          </a:p>
          <a:p>
            <a:pPr>
              <a:spcAft>
                <a:spcPts val="2400"/>
              </a:spcAft>
              <a:buFont typeface="Arial" charset="0"/>
              <a:buChar char="•"/>
            </a:pPr>
            <a:r>
              <a:rPr lang="en-US" sz="2050" dirty="0"/>
              <a:t> Finding Relative Maximum and Relative Minimum Values </a:t>
            </a:r>
          </a:p>
          <a:p>
            <a:pPr>
              <a:buFont typeface="Arial" charset="0"/>
              <a:buChar char="•"/>
            </a:pPr>
            <a:r>
              <a:rPr lang="en-US" sz="2050" dirty="0"/>
              <a:t> Finding Zeros of a Function Graphically </a:t>
            </a:r>
          </a:p>
          <a:p>
            <a:r>
              <a:rPr lang="en-US" sz="2050" dirty="0"/>
              <a:t> </a:t>
            </a:r>
          </a:p>
          <a:p>
            <a:pPr>
              <a:buFont typeface="Arial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>
              <a:buFont typeface="Arial" charset="0"/>
              <a:buChar char="•"/>
            </a:pP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Slide_3 (for content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1524000" y="81884"/>
            <a:ext cx="8229600" cy="1143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dirty="0" smtClean="0"/>
              <a:t>(Contd</a:t>
            </a:r>
            <a:r>
              <a:rPr lang="en-US" dirty="0"/>
              <a:t>.)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2050" dirty="0"/>
          </a:p>
          <a:p>
            <a:pPr>
              <a:spcAft>
                <a:spcPts val="600"/>
              </a:spcAft>
              <a:buFontTx/>
              <a:buAutoNum type="alphaLcPeriod" startAt="5"/>
              <a:defRPr/>
            </a:pPr>
            <a:r>
              <a:rPr lang="en-US" sz="2050" dirty="0" smtClean="0"/>
              <a:t> State </a:t>
            </a:r>
            <a:r>
              <a:rPr lang="en-US" sz="2050" dirty="0"/>
              <a:t>any absolute maximum or minimum on this graph.  </a:t>
            </a:r>
          </a:p>
          <a:p>
            <a:pPr>
              <a:spcAft>
                <a:spcPts val="0"/>
              </a:spcAft>
              <a:defRPr/>
            </a:pPr>
            <a:r>
              <a:rPr lang="en-US" sz="2050" dirty="0">
                <a:solidFill>
                  <a:srgbClr val="7030A0"/>
                </a:solidFill>
              </a:rPr>
              <a:t>The highest point over the entire domain of the function is </a:t>
            </a:r>
            <a:r>
              <a:rPr lang="en-US" sz="2050" dirty="0" smtClean="0">
                <a:solidFill>
                  <a:srgbClr val="7030A0"/>
                </a:solidFill>
              </a:rPr>
              <a:t>the</a:t>
            </a:r>
          </a:p>
          <a:p>
            <a:pPr>
              <a:spcAft>
                <a:spcPts val="0"/>
              </a:spcAft>
              <a:defRPr/>
            </a:pPr>
            <a:r>
              <a:rPr lang="en-US" sz="2050" dirty="0" smtClean="0">
                <a:solidFill>
                  <a:srgbClr val="7030A0"/>
                </a:solidFill>
              </a:rPr>
              <a:t>point </a:t>
            </a:r>
            <a:r>
              <a:rPr lang="en-US" sz="2050" dirty="0">
                <a:solidFill>
                  <a:srgbClr val="7030A0"/>
                </a:solidFill>
              </a:rPr>
              <a:t>(4, 8).    </a:t>
            </a:r>
          </a:p>
          <a:p>
            <a:pPr>
              <a:spcAft>
                <a:spcPts val="1800"/>
              </a:spcAft>
              <a:defRPr/>
            </a:pPr>
            <a:r>
              <a:rPr lang="en-US" sz="2050" dirty="0">
                <a:solidFill>
                  <a:srgbClr val="7030A0"/>
                </a:solidFill>
              </a:rPr>
              <a:t>The function will have an absolute maximum of 8 at x = 4</a:t>
            </a:r>
            <a:r>
              <a:rPr lang="en-US" sz="2050" dirty="0" smtClean="0">
                <a:solidFill>
                  <a:srgbClr val="7030A0"/>
                </a:solidFill>
              </a:rPr>
              <a:t>.</a:t>
            </a:r>
            <a:endParaRPr lang="en-US" sz="2050" dirty="0">
              <a:solidFill>
                <a:srgbClr val="7030A0"/>
              </a:solidFill>
            </a:endParaRPr>
          </a:p>
          <a:p>
            <a:pPr>
              <a:spcAft>
                <a:spcPts val="0"/>
              </a:spcAft>
              <a:defRPr/>
            </a:pPr>
            <a:r>
              <a:rPr lang="en-US" sz="2050" dirty="0">
                <a:solidFill>
                  <a:srgbClr val="7030A0"/>
                </a:solidFill>
              </a:rPr>
              <a:t>There is no absolute minimum.</a:t>
            </a:r>
          </a:p>
          <a:p>
            <a:pPr>
              <a:spcAft>
                <a:spcPts val="0"/>
              </a:spcAft>
              <a:defRPr/>
            </a:pPr>
            <a:r>
              <a:rPr lang="en-US" sz="2050" dirty="0"/>
              <a:t> </a:t>
            </a:r>
          </a:p>
          <a:p>
            <a:pPr>
              <a:spcAft>
                <a:spcPts val="0"/>
              </a:spcAft>
              <a:defRPr/>
            </a:pPr>
            <a:r>
              <a:rPr lang="en-US" sz="2050" dirty="0"/>
              <a:t>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	</a:t>
            </a:r>
            <a:r>
              <a:rPr lang="en-US" dirty="0"/>
              <a:t>					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7030A0"/>
                </a:solidFill>
              </a:rPr>
              <a:t> 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33400"/>
            <a:ext cx="3124200" cy="233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2971800" y="2057400"/>
            <a:ext cx="609600" cy="457200"/>
          </a:xfrm>
          <a:prstGeom prst="straightConnector1">
            <a:avLst/>
          </a:prstGeom>
          <a:ln w="25400">
            <a:solidFill>
              <a:srgbClr val="AF21B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791200" y="304800"/>
            <a:ext cx="990600" cy="381000"/>
          </a:xfrm>
          <a:prstGeom prst="straightConnector1">
            <a:avLst/>
          </a:prstGeom>
          <a:ln w="25400">
            <a:solidFill>
              <a:srgbClr val="AF21B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Slide_3 (for content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1524000" y="167790"/>
            <a:ext cx="8229600" cy="1452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/>
              <a:t>  </a:t>
            </a:r>
            <a:r>
              <a:rPr lang="en-US" sz="1600" b="1" dirty="0" smtClean="0"/>
              <a:t>                    </a:t>
            </a:r>
            <a:r>
              <a:rPr lang="en-US" sz="2000" b="1" dirty="0" smtClean="0"/>
              <a:t>Relative </a:t>
            </a:r>
            <a:r>
              <a:rPr lang="en-US" sz="2000" b="1" dirty="0"/>
              <a:t>Maximum and Relative Minimum </a:t>
            </a:r>
            <a:endParaRPr lang="en-US" sz="2000" b="1" dirty="0" smtClean="0"/>
          </a:p>
          <a:p>
            <a:pPr>
              <a:spcAft>
                <a:spcPts val="1200"/>
              </a:spcAft>
              <a:defRPr/>
            </a:pPr>
            <a:r>
              <a:rPr lang="en-US" sz="2000" b="1" dirty="0" smtClean="0"/>
              <a:t>                          with </a:t>
            </a:r>
            <a:r>
              <a:rPr lang="en-US" sz="2000" b="1" dirty="0"/>
              <a:t>the Graphing </a:t>
            </a:r>
            <a:r>
              <a:rPr lang="en-US" sz="2000" b="1" dirty="0" smtClean="0"/>
              <a:t>Calculator</a:t>
            </a:r>
            <a:r>
              <a:rPr lang="en-US" sz="2000" dirty="0" smtClean="0"/>
              <a:t>       </a:t>
            </a:r>
            <a:endParaRPr lang="en-US" sz="2000" dirty="0"/>
          </a:p>
          <a:p>
            <a:pPr>
              <a:defRPr/>
            </a:pPr>
            <a:r>
              <a:rPr lang="en-US" sz="2000" dirty="0" smtClean="0"/>
              <a:t>Next, </a:t>
            </a:r>
            <a:r>
              <a:rPr lang="en-US" sz="2000" dirty="0"/>
              <a:t>we show how to find the relative minimum and relative 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maximum values </a:t>
            </a:r>
            <a:r>
              <a:rPr lang="en-US" sz="2000" dirty="0"/>
              <a:t>for the function f(x) = </a:t>
            </a:r>
            <a:r>
              <a:rPr lang="en-US" sz="2000" dirty="0" smtClean="0"/>
              <a:t>–x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</a:t>
            </a:r>
            <a:r>
              <a:rPr lang="en-US" sz="2000" dirty="0"/>
              <a:t>– 2x</a:t>
            </a:r>
            <a:r>
              <a:rPr lang="en-US" sz="2000" baseline="30000" dirty="0"/>
              <a:t>2</a:t>
            </a:r>
            <a:r>
              <a:rPr lang="en-US" sz="2000" dirty="0"/>
              <a:t> + 1, using the </a:t>
            </a: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graphing </a:t>
            </a:r>
            <a:r>
              <a:rPr lang="en-US" sz="2000" dirty="0"/>
              <a:t>calculator. </a:t>
            </a:r>
            <a:r>
              <a:rPr lang="en-US" sz="2000" dirty="0" smtClean="0"/>
              <a:t>Window </a:t>
            </a:r>
            <a:r>
              <a:rPr lang="en-US" sz="2000" dirty="0"/>
              <a:t>used: </a:t>
            </a:r>
            <a:r>
              <a:rPr lang="en-US" sz="2000" dirty="0" smtClean="0"/>
              <a:t>[–5</a:t>
            </a:r>
            <a:r>
              <a:rPr lang="en-US" sz="2000" dirty="0"/>
              <a:t>, 5, 1] by </a:t>
            </a:r>
            <a:r>
              <a:rPr lang="en-US" sz="2000" dirty="0" smtClean="0"/>
              <a:t>[–5</a:t>
            </a:r>
            <a:r>
              <a:rPr lang="en-US" sz="2000" dirty="0"/>
              <a:t>, 5, </a:t>
            </a:r>
            <a:r>
              <a:rPr lang="en-US" sz="2000" dirty="0" smtClean="0"/>
              <a:t>1]</a:t>
            </a:r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 smtClean="0">
              <a:solidFill>
                <a:srgbClr val="0000FF"/>
              </a:solidFill>
            </a:endParaRPr>
          </a:p>
          <a:p>
            <a:pPr>
              <a:defRPr/>
            </a:pPr>
            <a:endParaRPr lang="en-US" sz="1400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rgbClr val="0000FF"/>
                </a:solidFill>
              </a:rPr>
              <a:t>					     Relative Maximum</a:t>
            </a:r>
            <a:endParaRPr lang="en-US" sz="2000" dirty="0" smtClean="0"/>
          </a:p>
          <a:p>
            <a:pPr>
              <a:defRPr/>
            </a:pPr>
            <a:endParaRPr lang="en-US" sz="2000" b="1" dirty="0" smtClean="0"/>
          </a:p>
          <a:p>
            <a:pPr>
              <a:defRPr/>
            </a:pPr>
            <a:endParaRPr lang="en-US" sz="2000" b="1" dirty="0" smtClean="0"/>
          </a:p>
          <a:p>
            <a:pPr>
              <a:defRPr/>
            </a:pPr>
            <a:endParaRPr lang="en-US" sz="2000" b="1" dirty="0" smtClean="0"/>
          </a:p>
          <a:p>
            <a:pPr>
              <a:defRPr/>
            </a:pPr>
            <a:endParaRPr lang="en-US" sz="2000" b="1" dirty="0" smtClean="0"/>
          </a:p>
          <a:p>
            <a:pPr>
              <a:defRPr/>
            </a:pPr>
            <a:endParaRPr lang="en-US" sz="2000" b="1" dirty="0" smtClean="0"/>
          </a:p>
          <a:p>
            <a:pPr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Relative Minimum</a:t>
            </a:r>
          </a:p>
          <a:p>
            <a:pPr>
              <a:spcAft>
                <a:spcPts val="0"/>
              </a:spcAft>
              <a:defRPr/>
            </a:pPr>
            <a:endParaRPr lang="en-US" sz="2000" b="1" dirty="0" smtClean="0"/>
          </a:p>
          <a:p>
            <a:pPr>
              <a:spcAft>
                <a:spcPts val="0"/>
              </a:spcAft>
              <a:defRPr/>
            </a:pPr>
            <a:endParaRPr lang="en-US" sz="2000" b="1" dirty="0" smtClean="0"/>
          </a:p>
          <a:p>
            <a:pPr>
              <a:spcAft>
                <a:spcPts val="0"/>
              </a:spcAft>
              <a:defRPr/>
            </a:pPr>
            <a:r>
              <a:rPr lang="en-US" sz="2000" dirty="0" smtClean="0"/>
              <a:t>					</a:t>
            </a:r>
            <a:endParaRPr lang="en-US" sz="2000" dirty="0" smtClean="0">
              <a:solidFill>
                <a:srgbClr val="AF21B2"/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US" sz="1400" dirty="0" smtClean="0"/>
          </a:p>
          <a:p>
            <a:pPr>
              <a:spcAft>
                <a:spcPts val="0"/>
              </a:spcAft>
              <a:defRPr/>
            </a:pPr>
            <a:endParaRPr lang="en-US" sz="1400" dirty="0" smtClean="0"/>
          </a:p>
          <a:p>
            <a:pPr>
              <a:spcAft>
                <a:spcPts val="0"/>
              </a:spcAft>
              <a:defRPr/>
            </a:pPr>
            <a:r>
              <a:rPr lang="en-US" sz="1400" dirty="0" smtClean="0"/>
              <a:t>					      (continued on the next slide)</a:t>
            </a:r>
            <a:endParaRPr lang="en-US" sz="1400" dirty="0"/>
          </a:p>
          <a:p>
            <a:pPr>
              <a:spcAft>
                <a:spcPts val="0"/>
              </a:spcAft>
              <a:defRPr/>
            </a:pPr>
            <a:endParaRPr lang="en-US" sz="2000" dirty="0"/>
          </a:p>
          <a:p>
            <a:pPr>
              <a:spcAft>
                <a:spcPts val="0"/>
              </a:spcAft>
              <a:defRPr/>
            </a:pPr>
            <a:endParaRPr lang="en-US" sz="2000" dirty="0"/>
          </a:p>
          <a:p>
            <a:pPr>
              <a:spcAft>
                <a:spcPts val="0"/>
              </a:spcAft>
              <a:defRPr/>
            </a:pPr>
            <a:endParaRPr lang="en-US" sz="2000" dirty="0"/>
          </a:p>
          <a:p>
            <a:pPr>
              <a:spcAft>
                <a:spcPts val="0"/>
              </a:spcAft>
              <a:defRPr/>
            </a:pPr>
            <a:endParaRPr lang="en-US" sz="2000" dirty="0"/>
          </a:p>
          <a:p>
            <a:pPr>
              <a:spcAft>
                <a:spcPts val="0"/>
              </a:spcAft>
              <a:defRPr/>
            </a:pPr>
            <a:endParaRPr lang="en-US" sz="2000" dirty="0"/>
          </a:p>
          <a:p>
            <a:pPr>
              <a:spcAft>
                <a:spcPts val="0"/>
              </a:spcAft>
              <a:defRPr/>
            </a:pPr>
            <a:endParaRPr lang="en-US" sz="2000" dirty="0"/>
          </a:p>
          <a:p>
            <a:pPr>
              <a:defRPr/>
            </a:pPr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84EmuKeys"/>
            </a:endParaRP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	</a:t>
            </a:r>
            <a:r>
              <a:rPr lang="en-US" dirty="0"/>
              <a:t>					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7030A0"/>
                </a:solidFill>
              </a:rPr>
              <a:t> 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743200"/>
            <a:ext cx="258957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flipV="1">
            <a:off x="3810000" y="3733800"/>
            <a:ext cx="838200" cy="6858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257800" y="2895600"/>
            <a:ext cx="838200" cy="4572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Slide_3 (for content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1447800" y="269304"/>
            <a:ext cx="8229600" cy="1169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Relative Minimum</a:t>
            </a:r>
            <a:r>
              <a:rPr lang="en-US" sz="2000" b="1" dirty="0"/>
              <a:t>: </a:t>
            </a:r>
          </a:p>
          <a:p>
            <a:pPr>
              <a:spcAft>
                <a:spcPts val="0"/>
              </a:spcAft>
              <a:defRPr/>
            </a:pPr>
            <a:r>
              <a:rPr lang="en-US" sz="2000" dirty="0" smtClean="0"/>
              <a:t>Use option 3 from the Calculate menu.</a:t>
            </a:r>
          </a:p>
          <a:p>
            <a:pPr>
              <a:spcAft>
                <a:spcPts val="4200"/>
              </a:spcAft>
              <a:defRPr/>
            </a:pPr>
            <a:r>
              <a:rPr lang="en-US" sz="2000" dirty="0" smtClean="0"/>
              <a:t>Keystrokes: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`  g      $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3</a:t>
            </a:r>
            <a:endParaRPr lang="en-US" sz="2000" dirty="0" smtClean="0"/>
          </a:p>
          <a:p>
            <a:pPr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Left </a:t>
            </a:r>
            <a:r>
              <a:rPr lang="en-US" sz="2000" dirty="0">
                <a:solidFill>
                  <a:srgbClr val="0070C0"/>
                </a:solidFill>
              </a:rPr>
              <a:t>Bound? </a:t>
            </a:r>
            <a:r>
              <a:rPr lang="en-US" sz="2000" dirty="0"/>
              <a:t>Move the cursor near and </a:t>
            </a:r>
            <a:endParaRPr lang="en-US" sz="2000" dirty="0" smtClean="0"/>
          </a:p>
          <a:p>
            <a:pPr>
              <a:spcAft>
                <a:spcPts val="4200"/>
              </a:spcAft>
              <a:defRPr/>
            </a:pPr>
            <a:r>
              <a:rPr lang="en-US" sz="2000" dirty="0" smtClean="0"/>
              <a:t>to the </a:t>
            </a:r>
            <a:r>
              <a:rPr lang="en-US" sz="2000" dirty="0"/>
              <a:t>left of the minimum </a:t>
            </a:r>
            <a:r>
              <a:rPr lang="en-US" sz="2000" dirty="0" smtClean="0"/>
              <a:t>point</a:t>
            </a:r>
            <a:r>
              <a:rPr lang="en-US" sz="2000" dirty="0"/>
              <a:t>; press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e</a:t>
            </a:r>
            <a:r>
              <a:rPr lang="en-US" sz="2000" dirty="0"/>
              <a:t>. </a:t>
            </a:r>
          </a:p>
          <a:p>
            <a:pPr>
              <a:spcAft>
                <a:spcPts val="0"/>
              </a:spcAft>
              <a:defRPr/>
            </a:pPr>
            <a:r>
              <a:rPr lang="en-US" sz="2000" dirty="0">
                <a:solidFill>
                  <a:srgbClr val="0070C0"/>
                </a:solidFill>
              </a:rPr>
              <a:t>Right Bound? </a:t>
            </a:r>
            <a:r>
              <a:rPr lang="en-US" sz="2000" dirty="0"/>
              <a:t>Move the cursor near and </a:t>
            </a:r>
            <a:endParaRPr lang="en-US" sz="2000" dirty="0" smtClean="0"/>
          </a:p>
          <a:p>
            <a:pPr>
              <a:spcAft>
                <a:spcPts val="4200"/>
              </a:spcAft>
              <a:defRPr/>
            </a:pPr>
            <a:r>
              <a:rPr lang="en-US" sz="2000" dirty="0" smtClean="0"/>
              <a:t>to </a:t>
            </a:r>
            <a:r>
              <a:rPr lang="en-US" sz="2000" dirty="0"/>
              <a:t>the right of the </a:t>
            </a:r>
            <a:r>
              <a:rPr lang="en-US" sz="2000" dirty="0" smtClean="0"/>
              <a:t>minimum </a:t>
            </a:r>
            <a:r>
              <a:rPr lang="en-US" sz="2000" dirty="0"/>
              <a:t>point; press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e</a:t>
            </a:r>
            <a:r>
              <a:rPr lang="en-US" sz="2000" dirty="0"/>
              <a:t>.</a:t>
            </a:r>
          </a:p>
          <a:p>
            <a:pPr>
              <a:spcAft>
                <a:spcPts val="0"/>
              </a:spcAft>
              <a:defRPr/>
            </a:pPr>
            <a:r>
              <a:rPr lang="en-US" sz="2000" dirty="0">
                <a:solidFill>
                  <a:srgbClr val="0070C0"/>
                </a:solidFill>
              </a:rPr>
              <a:t>Guess?</a:t>
            </a:r>
            <a:r>
              <a:rPr lang="en-US" sz="2000" dirty="0"/>
              <a:t> Move the cursor as </a:t>
            </a:r>
            <a:r>
              <a:rPr lang="en-US" sz="2000" dirty="0" smtClean="0"/>
              <a:t>close as </a:t>
            </a:r>
          </a:p>
          <a:p>
            <a:pPr>
              <a:spcAft>
                <a:spcPts val="600"/>
              </a:spcAft>
              <a:defRPr/>
            </a:pPr>
            <a:r>
              <a:rPr lang="en-US" sz="2000" dirty="0" smtClean="0"/>
              <a:t>possible </a:t>
            </a:r>
            <a:r>
              <a:rPr lang="en-US" sz="2000" dirty="0"/>
              <a:t>to the minimum </a:t>
            </a:r>
            <a:r>
              <a:rPr lang="en-US" sz="2000" dirty="0" smtClean="0"/>
              <a:t>point; </a:t>
            </a:r>
            <a:r>
              <a:rPr lang="en-US" sz="2000" dirty="0"/>
              <a:t>press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e</a:t>
            </a:r>
            <a:r>
              <a:rPr lang="en-US" sz="2000" dirty="0"/>
              <a:t>.</a:t>
            </a:r>
          </a:p>
          <a:p>
            <a:pPr>
              <a:spcAft>
                <a:spcPts val="0"/>
              </a:spcAft>
              <a:defRPr/>
            </a:pPr>
            <a:endParaRPr lang="en-US" sz="2000" dirty="0" smtClean="0"/>
          </a:p>
          <a:p>
            <a:pPr>
              <a:spcAft>
                <a:spcPts val="0"/>
              </a:spcAft>
              <a:defRPr/>
            </a:pPr>
            <a:r>
              <a:rPr lang="en-US" sz="2000" dirty="0" smtClean="0"/>
              <a:t>The </a:t>
            </a:r>
            <a:r>
              <a:rPr lang="en-US" sz="2000" dirty="0"/>
              <a:t>calculator will display the coordinates of the relative minimum.</a:t>
            </a:r>
          </a:p>
          <a:p>
            <a:pPr>
              <a:defRPr/>
            </a:pPr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84EmuKeys"/>
            </a:endParaRP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	</a:t>
            </a:r>
            <a:r>
              <a:rPr lang="en-US" dirty="0"/>
              <a:t>					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7030A0"/>
                </a:solidFill>
              </a:rPr>
              <a:t> 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04800"/>
            <a:ext cx="1600200" cy="108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524000"/>
            <a:ext cx="1600200" cy="108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2743200"/>
            <a:ext cx="1600200" cy="108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3962400"/>
            <a:ext cx="1600200" cy="108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5459538"/>
            <a:ext cx="1752600" cy="118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>
            <a:off x="3429000" y="6477000"/>
            <a:ext cx="8382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Slide_3 (for content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1447800" y="152400"/>
            <a:ext cx="8229600" cy="1169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000" b="1" dirty="0" smtClean="0">
                <a:solidFill>
                  <a:srgbClr val="0000FF"/>
                </a:solidFill>
              </a:rPr>
              <a:t>Relative Maximum</a:t>
            </a:r>
            <a:r>
              <a:rPr lang="en-US" sz="2000" b="1" dirty="0"/>
              <a:t>: </a:t>
            </a:r>
          </a:p>
          <a:p>
            <a:pPr>
              <a:spcAft>
                <a:spcPts val="0"/>
              </a:spcAft>
              <a:defRPr/>
            </a:pPr>
            <a:r>
              <a:rPr lang="en-US" sz="2000" dirty="0" smtClean="0"/>
              <a:t>Use option 4 from the Calculate menu.</a:t>
            </a:r>
          </a:p>
          <a:p>
            <a:pPr>
              <a:spcAft>
                <a:spcPts val="4200"/>
              </a:spcAft>
              <a:defRPr/>
            </a:pPr>
            <a:r>
              <a:rPr lang="en-US" sz="2000" dirty="0" smtClean="0"/>
              <a:t>Keystrokes: </a:t>
            </a:r>
            <a:r>
              <a:rPr lang="en-US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`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  g</a:t>
            </a:r>
            <a:r>
              <a:rPr lang="en-US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 $</a:t>
            </a:r>
            <a:r>
              <a:rPr lang="en-US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4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g</a:t>
            </a:r>
          </a:p>
          <a:p>
            <a:pPr>
              <a:spcAft>
                <a:spcPts val="0"/>
              </a:spcAft>
              <a:defRPr/>
            </a:pP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Left </a:t>
            </a:r>
            <a:r>
              <a:rPr lang="en-US" sz="2000" dirty="0">
                <a:solidFill>
                  <a:srgbClr val="0000FF"/>
                </a:solidFill>
              </a:rPr>
              <a:t>Bound? </a:t>
            </a:r>
            <a:r>
              <a:rPr lang="en-US" sz="2000" dirty="0"/>
              <a:t>Move the cursor near and </a:t>
            </a:r>
            <a:endParaRPr lang="en-US" sz="2000" dirty="0" smtClean="0"/>
          </a:p>
          <a:p>
            <a:pPr>
              <a:spcAft>
                <a:spcPts val="4200"/>
              </a:spcAft>
              <a:defRPr/>
            </a:pPr>
            <a:r>
              <a:rPr lang="en-US" sz="2000" dirty="0" smtClean="0"/>
              <a:t>to the </a:t>
            </a:r>
            <a:r>
              <a:rPr lang="en-US" sz="2000" dirty="0"/>
              <a:t>left of the </a:t>
            </a:r>
            <a:r>
              <a:rPr lang="en-US" sz="2000" dirty="0" smtClean="0"/>
              <a:t>maximum point</a:t>
            </a:r>
            <a:r>
              <a:rPr lang="en-US" sz="2000" dirty="0"/>
              <a:t>; press </a:t>
            </a:r>
            <a:r>
              <a:rPr lang="en-US" sz="2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e</a:t>
            </a:r>
            <a:r>
              <a:rPr lang="en-US" sz="2000" dirty="0"/>
              <a:t>. </a:t>
            </a:r>
          </a:p>
          <a:p>
            <a:pPr>
              <a:spcAft>
                <a:spcPts val="0"/>
              </a:spcAft>
              <a:defRPr/>
            </a:pPr>
            <a:r>
              <a:rPr lang="en-US" sz="2000" dirty="0">
                <a:solidFill>
                  <a:srgbClr val="0000FF"/>
                </a:solidFill>
              </a:rPr>
              <a:t>Right Bound? </a:t>
            </a:r>
            <a:r>
              <a:rPr lang="en-US" sz="2000" dirty="0"/>
              <a:t>Move the cursor near and </a:t>
            </a:r>
            <a:endParaRPr lang="en-US" sz="2000" dirty="0" smtClean="0"/>
          </a:p>
          <a:p>
            <a:pPr>
              <a:spcAft>
                <a:spcPts val="4200"/>
              </a:spcAft>
              <a:defRPr/>
            </a:pPr>
            <a:r>
              <a:rPr lang="en-US" sz="2000" dirty="0" smtClean="0"/>
              <a:t>to </a:t>
            </a:r>
            <a:r>
              <a:rPr lang="en-US" sz="2000" dirty="0"/>
              <a:t>the right of the </a:t>
            </a:r>
            <a:r>
              <a:rPr lang="en-US" sz="2000" dirty="0" smtClean="0"/>
              <a:t>maximum </a:t>
            </a:r>
            <a:r>
              <a:rPr lang="en-US" sz="2000" dirty="0"/>
              <a:t>point; press </a:t>
            </a:r>
            <a:r>
              <a:rPr lang="en-US" sz="2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e</a:t>
            </a:r>
            <a:r>
              <a:rPr lang="en-US" sz="2000" dirty="0"/>
              <a:t>.</a:t>
            </a:r>
          </a:p>
          <a:p>
            <a:pPr>
              <a:spcAft>
                <a:spcPts val="0"/>
              </a:spcAft>
              <a:defRPr/>
            </a:pPr>
            <a:r>
              <a:rPr lang="en-US" sz="2000" dirty="0">
                <a:solidFill>
                  <a:srgbClr val="0000FF"/>
                </a:solidFill>
              </a:rPr>
              <a:t>Guess?</a:t>
            </a:r>
            <a:r>
              <a:rPr lang="en-US" sz="2000" dirty="0"/>
              <a:t> Move the cursor as </a:t>
            </a:r>
            <a:r>
              <a:rPr lang="en-US" sz="2000" dirty="0" smtClean="0"/>
              <a:t>close as </a:t>
            </a:r>
          </a:p>
          <a:p>
            <a:pPr>
              <a:spcAft>
                <a:spcPts val="600"/>
              </a:spcAft>
              <a:defRPr/>
            </a:pPr>
            <a:r>
              <a:rPr lang="en-US" sz="2000" dirty="0" smtClean="0"/>
              <a:t>possible </a:t>
            </a:r>
            <a:r>
              <a:rPr lang="en-US" sz="2000" dirty="0"/>
              <a:t>to the </a:t>
            </a:r>
            <a:r>
              <a:rPr lang="en-US" sz="2000" dirty="0" smtClean="0"/>
              <a:t>maximum point; </a:t>
            </a:r>
            <a:r>
              <a:rPr lang="en-US" sz="2000" dirty="0"/>
              <a:t>press </a:t>
            </a:r>
            <a:r>
              <a:rPr lang="en-US" sz="2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e</a:t>
            </a:r>
            <a:r>
              <a:rPr lang="en-US" sz="2000" dirty="0"/>
              <a:t>.</a:t>
            </a:r>
          </a:p>
          <a:p>
            <a:pPr>
              <a:spcAft>
                <a:spcPts val="0"/>
              </a:spcAft>
              <a:defRPr/>
            </a:pPr>
            <a:endParaRPr lang="en-US" sz="2000" dirty="0" smtClean="0"/>
          </a:p>
          <a:p>
            <a:pPr>
              <a:spcAft>
                <a:spcPts val="0"/>
              </a:spcAft>
              <a:defRPr/>
            </a:pPr>
            <a:r>
              <a:rPr lang="en-US" sz="2000" dirty="0" smtClean="0"/>
              <a:t>The </a:t>
            </a:r>
            <a:r>
              <a:rPr lang="en-US" sz="2000" dirty="0"/>
              <a:t>calculator will display the coordinates of the relative </a:t>
            </a:r>
            <a:r>
              <a:rPr lang="en-US" sz="2000" dirty="0" smtClean="0"/>
              <a:t>maximum</a:t>
            </a:r>
            <a:r>
              <a:rPr lang="en-US" sz="2000" dirty="0"/>
              <a:t>.</a:t>
            </a:r>
          </a:p>
          <a:p>
            <a:pPr>
              <a:defRPr/>
            </a:pPr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84EmuKeys"/>
            </a:endParaRP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	</a:t>
            </a:r>
            <a:r>
              <a:rPr lang="en-US" dirty="0"/>
              <a:t>					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7030A0"/>
                </a:solidFill>
              </a:rPr>
              <a:t> 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581400" y="6400800"/>
            <a:ext cx="609600" cy="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52400"/>
            <a:ext cx="1600200" cy="108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371600"/>
            <a:ext cx="1600200" cy="108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2667000"/>
            <a:ext cx="1596761" cy="108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3886200"/>
            <a:ext cx="157558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5334000"/>
            <a:ext cx="1828800" cy="123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Slide_3 (for content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1"/>
          <p:cNvSpPr>
            <a:spLocks noChangeArrowheads="1"/>
          </p:cNvSpPr>
          <p:nvPr/>
        </p:nvSpPr>
        <p:spPr bwMode="auto">
          <a:xfrm>
            <a:off x="1524000" y="228600"/>
            <a:ext cx="8229600" cy="1392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300" b="1" dirty="0" smtClean="0"/>
              <a:t>                             Zeros </a:t>
            </a:r>
            <a:r>
              <a:rPr lang="en-US" sz="2300" b="1" dirty="0"/>
              <a:t>of a Function</a:t>
            </a:r>
            <a:r>
              <a:rPr lang="en-US" sz="2300" dirty="0"/>
              <a:t> </a:t>
            </a:r>
          </a:p>
          <a:p>
            <a:endParaRPr lang="en-US" sz="2300" dirty="0"/>
          </a:p>
          <a:p>
            <a:r>
              <a:rPr lang="en-US" sz="2300" dirty="0"/>
              <a:t>The x-intercept of the graph of a function is also called </a:t>
            </a:r>
            <a:endParaRPr lang="en-US" sz="2300" dirty="0" smtClean="0"/>
          </a:p>
          <a:p>
            <a:r>
              <a:rPr lang="en-US" sz="2300" dirty="0" smtClean="0"/>
              <a:t>the </a:t>
            </a:r>
            <a:r>
              <a:rPr lang="en-US" sz="2300" b="1" dirty="0"/>
              <a:t>zero </a:t>
            </a:r>
            <a:r>
              <a:rPr lang="en-US" sz="2300" dirty="0" smtClean="0"/>
              <a:t>of </a:t>
            </a:r>
            <a:r>
              <a:rPr lang="en-US" sz="2300" dirty="0"/>
              <a:t>the function. </a:t>
            </a:r>
          </a:p>
          <a:p>
            <a:endParaRPr lang="en-US" sz="2300" dirty="0"/>
          </a:p>
          <a:p>
            <a:r>
              <a:rPr lang="en-US" sz="2300" dirty="0"/>
              <a:t>A function can have no zero, one zero, or multiple zeros.</a:t>
            </a:r>
          </a:p>
          <a:p>
            <a:r>
              <a:rPr lang="en-US" sz="2300" dirty="0"/>
              <a:t> </a:t>
            </a:r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endParaRPr lang="en-US" sz="2300" dirty="0"/>
          </a:p>
          <a:p>
            <a:r>
              <a:rPr lang="en-US" sz="2300" dirty="0"/>
              <a:t>  </a:t>
            </a:r>
          </a:p>
          <a:p>
            <a:r>
              <a:rPr lang="en-US" sz="2300" dirty="0"/>
              <a:t>     </a:t>
            </a:r>
            <a:r>
              <a:rPr lang="en-US" sz="2300" dirty="0" smtClean="0"/>
              <a:t>One </a:t>
            </a:r>
            <a:r>
              <a:rPr lang="en-US" sz="2300" dirty="0"/>
              <a:t>zero               </a:t>
            </a:r>
            <a:r>
              <a:rPr lang="en-US" sz="2300" dirty="0" smtClean="0"/>
              <a:t>Three </a:t>
            </a:r>
            <a:r>
              <a:rPr lang="en-US" sz="2300" dirty="0"/>
              <a:t>zeros            </a:t>
            </a:r>
            <a:r>
              <a:rPr lang="en-US" sz="2300" dirty="0" smtClean="0"/>
              <a:t>  No </a:t>
            </a:r>
            <a:r>
              <a:rPr lang="en-US" sz="2300" dirty="0"/>
              <a:t>zero</a:t>
            </a:r>
          </a:p>
          <a:p>
            <a:endParaRPr lang="en-US" sz="2300" dirty="0"/>
          </a:p>
          <a:p>
            <a:r>
              <a:rPr lang="en-US" sz="2300" dirty="0"/>
              <a:t> 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 </a:t>
            </a:r>
          </a:p>
          <a:p>
            <a:endParaRPr lang="en-US" sz="2000" b="1" dirty="0"/>
          </a:p>
          <a:p>
            <a:endParaRPr lang="en-US" sz="2400" b="1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	</a:t>
            </a:r>
            <a:r>
              <a:rPr lang="en-US" dirty="0"/>
              <a:t>					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sz="2000" dirty="0">
              <a:solidFill>
                <a:srgbClr val="7030A0"/>
              </a:solidFill>
            </a:endParaRPr>
          </a:p>
          <a:p>
            <a:r>
              <a:rPr lang="en-US" sz="2000" dirty="0">
                <a:solidFill>
                  <a:srgbClr val="7030A0"/>
                </a:solidFill>
              </a:rPr>
              <a:t> 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048000"/>
            <a:ext cx="2198143" cy="148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1857" y="3048000"/>
            <a:ext cx="225188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3048000"/>
            <a:ext cx="21111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2209800" y="3810000"/>
            <a:ext cx="228600" cy="990600"/>
          </a:xfrm>
          <a:prstGeom prst="straightConnector1">
            <a:avLst/>
          </a:prstGeom>
          <a:ln w="25400">
            <a:solidFill>
              <a:srgbClr val="D608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638800" y="3810000"/>
            <a:ext cx="914400" cy="533400"/>
          </a:xfrm>
          <a:prstGeom prst="straightConnector1">
            <a:avLst/>
          </a:prstGeom>
          <a:ln w="25400">
            <a:solidFill>
              <a:srgbClr val="D608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343400" y="3810000"/>
            <a:ext cx="533400" cy="762000"/>
          </a:xfrm>
          <a:prstGeom prst="straightConnector1">
            <a:avLst/>
          </a:prstGeom>
          <a:ln w="25400">
            <a:solidFill>
              <a:srgbClr val="D608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289692" y="3810000"/>
            <a:ext cx="196708" cy="762000"/>
          </a:xfrm>
          <a:prstGeom prst="straightConnector1">
            <a:avLst/>
          </a:prstGeom>
          <a:ln w="25400">
            <a:solidFill>
              <a:srgbClr val="D6089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Slide_3 (for content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1447800" y="228600"/>
            <a:ext cx="8229600" cy="1389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000" b="1" dirty="0" smtClean="0"/>
              <a:t>    Finding Zeros of a Function with </a:t>
            </a:r>
            <a:r>
              <a:rPr lang="en-US" sz="2000" b="1" dirty="0"/>
              <a:t>the Graphing </a:t>
            </a:r>
            <a:r>
              <a:rPr lang="en-US" sz="2000" b="1" dirty="0" smtClean="0"/>
              <a:t>Calculator</a:t>
            </a:r>
            <a:r>
              <a:rPr lang="en-US" sz="2000" dirty="0" smtClean="0"/>
              <a:t>       </a:t>
            </a:r>
            <a:endParaRPr lang="en-US" sz="2000" dirty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100" dirty="0" smtClean="0"/>
              <a:t>    Next, </a:t>
            </a:r>
            <a:r>
              <a:rPr lang="en-US" sz="2100" dirty="0"/>
              <a:t>we show how to find the </a:t>
            </a:r>
            <a:r>
              <a:rPr lang="en-US" sz="2100" dirty="0" smtClean="0"/>
              <a:t>zeros of the function </a:t>
            </a:r>
          </a:p>
          <a:p>
            <a:pPr>
              <a:defRPr/>
            </a:pPr>
            <a:r>
              <a:rPr lang="en-US" sz="2100" dirty="0" smtClean="0"/>
              <a:t>    f(x) = (x – 1)</a:t>
            </a:r>
            <a:r>
              <a:rPr lang="en-US" sz="2100" baseline="30000" dirty="0" smtClean="0"/>
              <a:t>2</a:t>
            </a:r>
            <a:r>
              <a:rPr lang="en-US" sz="2100" dirty="0" smtClean="0"/>
              <a:t> – 5, using the graphing calculator. </a:t>
            </a:r>
          </a:p>
          <a:p>
            <a:pPr>
              <a:defRPr/>
            </a:pPr>
            <a:r>
              <a:rPr lang="en-US" sz="2100" dirty="0" smtClean="0"/>
              <a:t>    Window used: [–10, 10, 1] by [–10, 10, 1]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>
              <a:solidFill>
                <a:srgbClr val="0000FF"/>
              </a:solidFill>
            </a:endParaRPr>
          </a:p>
          <a:p>
            <a:pPr>
              <a:defRPr/>
            </a:pPr>
            <a:endParaRPr lang="en-US" sz="2000" dirty="0" smtClean="0">
              <a:solidFill>
                <a:srgbClr val="0000FF"/>
              </a:solidFill>
            </a:endParaRPr>
          </a:p>
          <a:p>
            <a:pPr>
              <a:defRPr/>
            </a:pPr>
            <a:endParaRPr lang="en-US" sz="2000" b="1" dirty="0" smtClean="0"/>
          </a:p>
          <a:p>
            <a:pPr>
              <a:defRPr/>
            </a:pPr>
            <a:endParaRPr lang="en-US" sz="2000" b="1" dirty="0" smtClean="0"/>
          </a:p>
          <a:p>
            <a:pPr>
              <a:spcAft>
                <a:spcPts val="0"/>
              </a:spcAft>
              <a:defRPr/>
            </a:pPr>
            <a:endParaRPr lang="en-US" sz="2000" b="1" dirty="0" smtClean="0"/>
          </a:p>
          <a:p>
            <a:pPr>
              <a:spcAft>
                <a:spcPts val="0"/>
              </a:spcAft>
              <a:defRPr/>
            </a:pPr>
            <a:endParaRPr lang="en-US" sz="2000" b="1" dirty="0" smtClean="0"/>
          </a:p>
          <a:p>
            <a:pPr>
              <a:spcAft>
                <a:spcPts val="0"/>
              </a:spcAft>
              <a:defRPr/>
            </a:pPr>
            <a:r>
              <a:rPr lang="en-US" sz="2000" dirty="0" smtClean="0"/>
              <a:t>					</a:t>
            </a:r>
            <a:endParaRPr lang="en-US" sz="2000" dirty="0" smtClean="0">
              <a:solidFill>
                <a:srgbClr val="AF21B2"/>
              </a:solidFill>
            </a:endParaRPr>
          </a:p>
          <a:p>
            <a:pPr>
              <a:spcAft>
                <a:spcPts val="0"/>
              </a:spcAft>
              <a:defRPr/>
            </a:pPr>
            <a:endParaRPr lang="en-US" sz="1400" dirty="0" smtClean="0"/>
          </a:p>
          <a:p>
            <a:pPr>
              <a:spcAft>
                <a:spcPts val="0"/>
              </a:spcAft>
              <a:defRPr/>
            </a:pPr>
            <a:endParaRPr lang="en-US" sz="1400" dirty="0" smtClean="0"/>
          </a:p>
          <a:p>
            <a:pPr>
              <a:spcAft>
                <a:spcPts val="0"/>
              </a:spcAft>
              <a:defRPr/>
            </a:pPr>
            <a:endParaRPr lang="en-US" sz="1400" dirty="0" smtClean="0"/>
          </a:p>
          <a:p>
            <a:pPr>
              <a:spcAft>
                <a:spcPts val="0"/>
              </a:spcAft>
              <a:defRPr/>
            </a:pPr>
            <a:endParaRPr lang="en-US" sz="1400" dirty="0" smtClean="0"/>
          </a:p>
          <a:p>
            <a:pPr>
              <a:spcAft>
                <a:spcPts val="0"/>
              </a:spcAft>
              <a:defRPr/>
            </a:pPr>
            <a:r>
              <a:rPr lang="en-US" sz="1400" dirty="0" smtClean="0"/>
              <a:t>					      (continued on the next slide)</a:t>
            </a:r>
            <a:endParaRPr lang="en-US" sz="1400" dirty="0"/>
          </a:p>
          <a:p>
            <a:pPr>
              <a:spcAft>
                <a:spcPts val="0"/>
              </a:spcAft>
              <a:defRPr/>
            </a:pPr>
            <a:endParaRPr lang="en-US" sz="2000" dirty="0"/>
          </a:p>
          <a:p>
            <a:pPr>
              <a:spcAft>
                <a:spcPts val="0"/>
              </a:spcAft>
              <a:defRPr/>
            </a:pPr>
            <a:endParaRPr lang="en-US" sz="2000" dirty="0"/>
          </a:p>
          <a:p>
            <a:pPr>
              <a:spcAft>
                <a:spcPts val="0"/>
              </a:spcAft>
              <a:defRPr/>
            </a:pPr>
            <a:endParaRPr lang="en-US" sz="2000" dirty="0"/>
          </a:p>
          <a:p>
            <a:pPr>
              <a:spcAft>
                <a:spcPts val="0"/>
              </a:spcAft>
              <a:defRPr/>
            </a:pPr>
            <a:endParaRPr lang="en-US" sz="2000" dirty="0"/>
          </a:p>
          <a:p>
            <a:pPr>
              <a:spcAft>
                <a:spcPts val="0"/>
              </a:spcAft>
              <a:defRPr/>
            </a:pPr>
            <a:endParaRPr lang="en-US" sz="2000" dirty="0"/>
          </a:p>
          <a:p>
            <a:pPr>
              <a:spcAft>
                <a:spcPts val="0"/>
              </a:spcAft>
              <a:defRPr/>
            </a:pPr>
            <a:endParaRPr lang="en-US" sz="2000" dirty="0"/>
          </a:p>
          <a:p>
            <a:pPr>
              <a:defRPr/>
            </a:pPr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84EmuKeys"/>
            </a:endParaRP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	</a:t>
            </a:r>
            <a:r>
              <a:rPr lang="en-US" dirty="0"/>
              <a:t>					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7030A0"/>
                </a:solidFill>
              </a:rPr>
              <a:t> 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743200"/>
            <a:ext cx="270099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3886200" y="3657600"/>
            <a:ext cx="1066800" cy="9144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562600" y="3657600"/>
            <a:ext cx="762000" cy="9144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Slide_3 (for content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60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990600" y="76200"/>
            <a:ext cx="8229600" cy="1292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000" b="1" dirty="0" smtClean="0"/>
              <a:t>Finding </a:t>
            </a:r>
            <a:r>
              <a:rPr lang="en-US" sz="2000" b="1" smtClean="0"/>
              <a:t>the Zero</a:t>
            </a:r>
            <a:r>
              <a:rPr lang="en-US" sz="2000" b="1" dirty="0" smtClean="0"/>
              <a:t>: </a:t>
            </a:r>
            <a:endParaRPr lang="en-US" sz="2000" b="1" dirty="0"/>
          </a:p>
          <a:p>
            <a:pPr>
              <a:spcAft>
                <a:spcPts val="0"/>
              </a:spcAft>
              <a:defRPr/>
            </a:pPr>
            <a:r>
              <a:rPr lang="en-US" sz="2000" dirty="0" smtClean="0"/>
              <a:t>Use option 2 from the Calculate menu.</a:t>
            </a:r>
          </a:p>
          <a:p>
            <a:pPr>
              <a:spcAft>
                <a:spcPts val="4200"/>
              </a:spcAft>
              <a:defRPr/>
            </a:pPr>
            <a:r>
              <a:rPr lang="en-US" sz="2000" dirty="0" smtClean="0"/>
              <a:t>Keystrokes: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`  g      $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2</a:t>
            </a:r>
            <a:endParaRPr lang="en-US" sz="2000" dirty="0" smtClean="0"/>
          </a:p>
          <a:p>
            <a:pPr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Left </a:t>
            </a:r>
            <a:r>
              <a:rPr lang="en-US" sz="2000" dirty="0">
                <a:solidFill>
                  <a:srgbClr val="0070C0"/>
                </a:solidFill>
              </a:rPr>
              <a:t>Bound? </a:t>
            </a:r>
            <a:r>
              <a:rPr lang="en-US" sz="2000" dirty="0"/>
              <a:t>Move the cursor near and </a:t>
            </a:r>
            <a:endParaRPr lang="en-US" sz="2000" dirty="0" smtClean="0"/>
          </a:p>
          <a:p>
            <a:pPr>
              <a:spcAft>
                <a:spcPts val="4200"/>
              </a:spcAft>
              <a:defRPr/>
            </a:pPr>
            <a:r>
              <a:rPr lang="en-US" sz="2000" dirty="0" smtClean="0"/>
              <a:t>to the </a:t>
            </a:r>
            <a:r>
              <a:rPr lang="en-US" sz="2000" dirty="0"/>
              <a:t>left of the </a:t>
            </a:r>
            <a:r>
              <a:rPr lang="en-US" sz="2000" dirty="0" smtClean="0"/>
              <a:t>zero; </a:t>
            </a:r>
            <a:r>
              <a:rPr lang="en-US" sz="2000" dirty="0"/>
              <a:t>press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e</a:t>
            </a:r>
            <a:r>
              <a:rPr lang="en-US" sz="2000" dirty="0"/>
              <a:t>. </a:t>
            </a:r>
          </a:p>
          <a:p>
            <a:pPr>
              <a:spcAft>
                <a:spcPts val="0"/>
              </a:spcAft>
              <a:defRPr/>
            </a:pPr>
            <a:r>
              <a:rPr lang="en-US" sz="2000" dirty="0">
                <a:solidFill>
                  <a:srgbClr val="0070C0"/>
                </a:solidFill>
              </a:rPr>
              <a:t>Right Bound? </a:t>
            </a:r>
            <a:r>
              <a:rPr lang="en-US" sz="2000" dirty="0"/>
              <a:t>Move the cursor near and </a:t>
            </a:r>
            <a:endParaRPr lang="en-US" sz="2000" dirty="0" smtClean="0"/>
          </a:p>
          <a:p>
            <a:pPr>
              <a:spcAft>
                <a:spcPts val="4200"/>
              </a:spcAft>
              <a:defRPr/>
            </a:pPr>
            <a:r>
              <a:rPr lang="en-US" sz="2000" dirty="0" smtClean="0"/>
              <a:t>to </a:t>
            </a:r>
            <a:r>
              <a:rPr lang="en-US" sz="2000" dirty="0"/>
              <a:t>the right of the </a:t>
            </a:r>
            <a:r>
              <a:rPr lang="en-US" sz="2000" dirty="0" smtClean="0"/>
              <a:t>zero; </a:t>
            </a:r>
            <a:r>
              <a:rPr lang="en-US" sz="2000" dirty="0"/>
              <a:t>press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e</a:t>
            </a:r>
            <a:r>
              <a:rPr lang="en-US" sz="2000" dirty="0"/>
              <a:t>.</a:t>
            </a:r>
          </a:p>
          <a:p>
            <a:pPr>
              <a:spcAft>
                <a:spcPts val="0"/>
              </a:spcAft>
              <a:defRPr/>
            </a:pPr>
            <a:r>
              <a:rPr lang="en-US" sz="2000" dirty="0">
                <a:solidFill>
                  <a:srgbClr val="0070C0"/>
                </a:solidFill>
              </a:rPr>
              <a:t>Guess?</a:t>
            </a:r>
            <a:r>
              <a:rPr lang="en-US" sz="2000" dirty="0"/>
              <a:t> Move the cursor as </a:t>
            </a:r>
            <a:r>
              <a:rPr lang="en-US" sz="2000" dirty="0" smtClean="0"/>
              <a:t>close as </a:t>
            </a:r>
          </a:p>
          <a:p>
            <a:pPr>
              <a:spcAft>
                <a:spcPts val="600"/>
              </a:spcAft>
              <a:defRPr/>
            </a:pPr>
            <a:r>
              <a:rPr lang="en-US" sz="2000" dirty="0" smtClean="0"/>
              <a:t>possible </a:t>
            </a:r>
            <a:r>
              <a:rPr lang="en-US" sz="2000" dirty="0"/>
              <a:t>to the </a:t>
            </a:r>
            <a:r>
              <a:rPr lang="en-US" sz="2000" dirty="0" smtClean="0"/>
              <a:t>zero; </a:t>
            </a:r>
            <a:r>
              <a:rPr lang="en-US" sz="2000" dirty="0"/>
              <a:t>press 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e</a:t>
            </a:r>
            <a:r>
              <a:rPr lang="en-US" sz="2000" dirty="0"/>
              <a:t>.</a:t>
            </a:r>
          </a:p>
          <a:p>
            <a:pPr>
              <a:spcAft>
                <a:spcPts val="0"/>
              </a:spcAft>
              <a:defRPr/>
            </a:pPr>
            <a:endParaRPr lang="en-US" sz="2000" dirty="0" smtClean="0"/>
          </a:p>
          <a:p>
            <a:pPr>
              <a:spcAft>
                <a:spcPts val="0"/>
              </a:spcAft>
              <a:defRPr/>
            </a:pPr>
            <a:endParaRPr lang="en-US" sz="2000" dirty="0" smtClean="0"/>
          </a:p>
          <a:p>
            <a:pPr>
              <a:spcAft>
                <a:spcPts val="0"/>
              </a:spcAft>
              <a:defRPr/>
            </a:pPr>
            <a:r>
              <a:rPr lang="en-US" sz="2000" dirty="0" smtClean="0"/>
              <a:t>The </a:t>
            </a:r>
            <a:r>
              <a:rPr lang="en-US" sz="2000" dirty="0"/>
              <a:t>calculator will display the </a:t>
            </a:r>
            <a:r>
              <a:rPr lang="en-US" sz="2000" dirty="0" smtClean="0"/>
              <a:t>coordinates</a:t>
            </a:r>
          </a:p>
          <a:p>
            <a:pPr>
              <a:spcAft>
                <a:spcPts val="0"/>
              </a:spcAft>
              <a:defRPr/>
            </a:pPr>
            <a:r>
              <a:rPr lang="en-US" sz="2000" dirty="0" smtClean="0"/>
              <a:t>of the leftmost zero.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(Repeat the sequence </a:t>
            </a:r>
          </a:p>
          <a:p>
            <a:pPr>
              <a:spcAft>
                <a:spcPts val="0"/>
              </a:spcAft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to find the rightmost zero.)</a:t>
            </a:r>
          </a:p>
          <a:p>
            <a:pPr>
              <a:spcAft>
                <a:spcPts val="0"/>
              </a:spcAft>
              <a:defRPr/>
            </a:pPr>
            <a:endParaRPr lang="en-US" sz="2000" dirty="0"/>
          </a:p>
          <a:p>
            <a:pPr>
              <a:defRPr/>
            </a:pPr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84EmuKeys"/>
            </a:endParaRP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dirty="0"/>
              <a:t>	</a:t>
            </a:r>
            <a:r>
              <a:rPr lang="en-US" dirty="0"/>
              <a:t>					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7030A0"/>
                </a:solidFill>
              </a:rPr>
              <a:t> 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019800" y="6477000"/>
            <a:ext cx="7620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52400"/>
            <a:ext cx="1600200" cy="108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447800"/>
            <a:ext cx="1600200" cy="108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2743200"/>
            <a:ext cx="157750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3962400"/>
            <a:ext cx="157700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5486400"/>
            <a:ext cx="168965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Slide_4 (bottom design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Rectangle 1"/>
          <p:cNvSpPr>
            <a:spLocks noChangeArrowheads="1"/>
          </p:cNvSpPr>
          <p:nvPr/>
        </p:nvSpPr>
        <p:spPr bwMode="auto">
          <a:xfrm>
            <a:off x="1447800" y="2455863"/>
            <a:ext cx="7924800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 indent="457200" eaLnBrk="0" hangingPunct="0"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838200" y="1981200"/>
            <a:ext cx="76200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Using your textbook, practice the problems assigned by your instructor to review the concepts from Section 3.1.</a:t>
            </a:r>
          </a:p>
          <a:p>
            <a:pPr algn="ctr"/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lide_3 (for content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447800" y="-13112"/>
            <a:ext cx="7696200" cy="1374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000" b="1" dirty="0"/>
              <a:t>   </a:t>
            </a:r>
            <a:r>
              <a:rPr lang="en-US" sz="2100" b="1" dirty="0"/>
              <a:t>Square Function: </a:t>
            </a:r>
            <a:r>
              <a:rPr lang="en-US" sz="2100" dirty="0"/>
              <a:t>f(x) = x</a:t>
            </a:r>
            <a:r>
              <a:rPr lang="en-US" sz="2100" baseline="30000" dirty="0"/>
              <a:t>2</a:t>
            </a:r>
            <a:endParaRPr lang="en-US" sz="2100" dirty="0"/>
          </a:p>
          <a:p>
            <a:pPr>
              <a:lnSpc>
                <a:spcPct val="150000"/>
              </a:lnSpc>
              <a:defRPr/>
            </a:pPr>
            <a:r>
              <a:rPr lang="en-US" sz="2100" i="1" dirty="0"/>
              <a:t>			</a:t>
            </a:r>
            <a:r>
              <a:rPr lang="en-US" sz="2000" i="1" dirty="0"/>
              <a:t>		</a:t>
            </a:r>
            <a:r>
              <a:rPr lang="en-US" sz="2100" dirty="0"/>
              <a:t>Domain</a:t>
            </a:r>
            <a:r>
              <a:rPr lang="en-US" sz="2100" dirty="0" smtClean="0"/>
              <a:t>: (–∞, ∞)    </a:t>
            </a:r>
            <a:endParaRPr lang="en-US" sz="2100" dirty="0"/>
          </a:p>
          <a:p>
            <a:pPr>
              <a:lnSpc>
                <a:spcPct val="150000"/>
              </a:lnSpc>
              <a:defRPr/>
            </a:pPr>
            <a:r>
              <a:rPr lang="en-US" sz="2100" dirty="0"/>
              <a:t>					Range: </a:t>
            </a:r>
            <a:r>
              <a:rPr lang="en-US" sz="2100" dirty="0" smtClean="0"/>
              <a:t>   [0, ∞) </a:t>
            </a:r>
            <a:endParaRPr lang="en-US" sz="2100" dirty="0"/>
          </a:p>
          <a:p>
            <a:pPr>
              <a:defRPr/>
            </a:pPr>
            <a:endParaRPr lang="en-US" sz="2100" b="1" dirty="0"/>
          </a:p>
          <a:p>
            <a:pPr>
              <a:defRPr/>
            </a:pPr>
            <a:endParaRPr lang="en-US" sz="2100" b="1" dirty="0"/>
          </a:p>
          <a:p>
            <a:pPr>
              <a:defRPr/>
            </a:pPr>
            <a:endParaRPr lang="en-US" sz="2100" b="1" dirty="0"/>
          </a:p>
          <a:p>
            <a:pPr>
              <a:defRPr/>
            </a:pPr>
            <a:endParaRPr lang="en-US" sz="2100" b="1" dirty="0"/>
          </a:p>
          <a:p>
            <a:pPr>
              <a:defRPr/>
            </a:pPr>
            <a:endParaRPr lang="en-US" sz="2100" b="1" dirty="0"/>
          </a:p>
          <a:p>
            <a:pPr>
              <a:defRPr/>
            </a:pPr>
            <a:endParaRPr lang="en-US" sz="2100" b="1" dirty="0"/>
          </a:p>
          <a:p>
            <a:pPr>
              <a:defRPr/>
            </a:pPr>
            <a:endParaRPr lang="en-US" sz="2100" b="1" dirty="0"/>
          </a:p>
          <a:p>
            <a:pPr>
              <a:defRPr/>
            </a:pPr>
            <a:r>
              <a:rPr lang="en-US" sz="2100" b="1" dirty="0"/>
              <a:t>   Cube Function: </a:t>
            </a:r>
            <a:r>
              <a:rPr lang="en-US" sz="2100" dirty="0"/>
              <a:t>f(x) = x</a:t>
            </a:r>
            <a:r>
              <a:rPr lang="en-US" sz="2100" baseline="30000" dirty="0"/>
              <a:t>3</a:t>
            </a:r>
            <a:endParaRPr lang="en-US" sz="2100" dirty="0"/>
          </a:p>
          <a:p>
            <a:pPr>
              <a:lnSpc>
                <a:spcPct val="150000"/>
              </a:lnSpc>
              <a:defRPr/>
            </a:pPr>
            <a:r>
              <a:rPr lang="en-US" sz="2100" i="1" dirty="0"/>
              <a:t>					</a:t>
            </a:r>
            <a:r>
              <a:rPr lang="en-US" sz="2100" dirty="0"/>
              <a:t>Domain: </a:t>
            </a:r>
            <a:r>
              <a:rPr lang="en-US" sz="2100" dirty="0" smtClean="0"/>
              <a:t>(–∞</a:t>
            </a:r>
            <a:r>
              <a:rPr lang="en-US" sz="2100" dirty="0"/>
              <a:t>, ∞)   </a:t>
            </a:r>
          </a:p>
          <a:p>
            <a:pPr>
              <a:lnSpc>
                <a:spcPct val="150000"/>
              </a:lnSpc>
              <a:defRPr/>
            </a:pPr>
            <a:r>
              <a:rPr lang="en-US" sz="2100" dirty="0"/>
              <a:t>				 	Range:   </a:t>
            </a:r>
            <a:r>
              <a:rPr lang="en-US" sz="2100" dirty="0" smtClean="0"/>
              <a:t>(–∞</a:t>
            </a:r>
            <a:r>
              <a:rPr lang="en-US" sz="2100" dirty="0"/>
              <a:t>, ∞)   </a:t>
            </a:r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r>
              <a:rPr lang="en-US" sz="2000" dirty="0"/>
              <a:t>  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      </a:t>
            </a: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000" dirty="0"/>
              <a:t> </a:t>
            </a:r>
            <a:endParaRPr lang="en-US" sz="2000" baseline="30000" dirty="0">
              <a:solidFill>
                <a:srgbClr val="0000FF"/>
              </a:solidFill>
            </a:endParaRPr>
          </a:p>
          <a:p>
            <a:pPr marL="457200" indent="-457200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C0000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85800"/>
            <a:ext cx="327025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038600"/>
            <a:ext cx="3276600" cy="2443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lide_3 (for content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447800" y="-13112"/>
            <a:ext cx="7696200" cy="1374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000" b="1" dirty="0"/>
              <a:t>   </a:t>
            </a:r>
            <a:r>
              <a:rPr lang="en-US" sz="2100" b="1" dirty="0"/>
              <a:t>Square Root Function: </a:t>
            </a:r>
            <a:r>
              <a:rPr lang="en-US" sz="2100" dirty="0"/>
              <a:t>f(x) =</a:t>
            </a:r>
          </a:p>
          <a:p>
            <a:pPr>
              <a:lnSpc>
                <a:spcPct val="150000"/>
              </a:lnSpc>
              <a:defRPr/>
            </a:pPr>
            <a:r>
              <a:rPr lang="en-US" sz="2100" i="1" dirty="0"/>
              <a:t>					</a:t>
            </a:r>
            <a:r>
              <a:rPr lang="en-US" sz="2100" dirty="0"/>
              <a:t>Domain: [0, ∞)     </a:t>
            </a:r>
          </a:p>
          <a:p>
            <a:pPr>
              <a:lnSpc>
                <a:spcPct val="150000"/>
              </a:lnSpc>
              <a:defRPr/>
            </a:pPr>
            <a:r>
              <a:rPr lang="en-US" sz="2100" dirty="0"/>
              <a:t>					Range:   [0, ∞) </a:t>
            </a:r>
          </a:p>
          <a:p>
            <a:pPr>
              <a:defRPr/>
            </a:pPr>
            <a:endParaRPr lang="en-US" sz="2100" b="1" dirty="0"/>
          </a:p>
          <a:p>
            <a:pPr>
              <a:defRPr/>
            </a:pPr>
            <a:endParaRPr lang="en-US" sz="2100" b="1" dirty="0"/>
          </a:p>
          <a:p>
            <a:pPr>
              <a:defRPr/>
            </a:pPr>
            <a:endParaRPr lang="en-US" sz="2100" b="1" dirty="0"/>
          </a:p>
          <a:p>
            <a:pPr>
              <a:defRPr/>
            </a:pPr>
            <a:endParaRPr lang="en-US" sz="2100" b="1" dirty="0"/>
          </a:p>
          <a:p>
            <a:pPr>
              <a:defRPr/>
            </a:pPr>
            <a:endParaRPr lang="en-US" sz="2100" b="1" dirty="0"/>
          </a:p>
          <a:p>
            <a:pPr>
              <a:defRPr/>
            </a:pPr>
            <a:endParaRPr lang="en-US" sz="2100" b="1" dirty="0"/>
          </a:p>
          <a:p>
            <a:pPr>
              <a:defRPr/>
            </a:pPr>
            <a:endParaRPr lang="en-US" sz="2100" b="1" dirty="0"/>
          </a:p>
          <a:p>
            <a:pPr>
              <a:defRPr/>
            </a:pPr>
            <a:r>
              <a:rPr lang="en-US" sz="2100" b="1" dirty="0"/>
              <a:t>   Cube Root Function: </a:t>
            </a:r>
            <a:r>
              <a:rPr lang="en-US" sz="2100" dirty="0"/>
              <a:t>f(x) =</a:t>
            </a:r>
          </a:p>
          <a:p>
            <a:pPr>
              <a:lnSpc>
                <a:spcPct val="150000"/>
              </a:lnSpc>
              <a:defRPr/>
            </a:pPr>
            <a:r>
              <a:rPr lang="en-US" sz="2100" i="1" dirty="0"/>
              <a:t>					</a:t>
            </a:r>
            <a:r>
              <a:rPr lang="en-US" sz="2100" dirty="0"/>
              <a:t>Domain: </a:t>
            </a:r>
            <a:r>
              <a:rPr lang="en-US" sz="2100" dirty="0" smtClean="0"/>
              <a:t>(–∞</a:t>
            </a:r>
            <a:r>
              <a:rPr lang="en-US" sz="2100" dirty="0"/>
              <a:t>, ∞) </a:t>
            </a:r>
          </a:p>
          <a:p>
            <a:pPr>
              <a:lnSpc>
                <a:spcPct val="150000"/>
              </a:lnSpc>
              <a:defRPr/>
            </a:pPr>
            <a:r>
              <a:rPr lang="en-US" sz="2100" dirty="0"/>
              <a:t>				 	Range:   </a:t>
            </a:r>
            <a:r>
              <a:rPr lang="en-US" sz="2100" dirty="0" smtClean="0"/>
              <a:t>(–∞</a:t>
            </a:r>
            <a:r>
              <a:rPr lang="en-US" sz="2100" dirty="0"/>
              <a:t>, ∞)   </a:t>
            </a:r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r>
              <a:rPr lang="en-US" sz="2000" dirty="0"/>
              <a:t>  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      </a:t>
            </a: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000" dirty="0"/>
              <a:t> </a:t>
            </a:r>
            <a:endParaRPr lang="en-US" sz="2000" baseline="30000" dirty="0">
              <a:solidFill>
                <a:srgbClr val="0000FF"/>
              </a:solidFill>
            </a:endParaRPr>
          </a:p>
          <a:p>
            <a:pPr marL="457200" indent="-457200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C0000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34000" y="76200"/>
          <a:ext cx="484188" cy="381000"/>
        </p:xfrm>
        <a:graphic>
          <a:graphicData uri="http://schemas.openxmlformats.org/presentationml/2006/ole">
            <p:oleObj spid="_x0000_s1026" name="Equation" r:id="rId4" imgW="419040" imgH="330120" progId="Equation.3">
              <p:embed/>
            </p:oleObj>
          </a:graphicData>
        </a:graphic>
      </p:graphicFrame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609600"/>
            <a:ext cx="3276600" cy="2443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5181600" y="3581400"/>
          <a:ext cx="457200" cy="375286"/>
        </p:xfrm>
        <a:graphic>
          <a:graphicData uri="http://schemas.openxmlformats.org/presentationml/2006/ole">
            <p:oleObj spid="_x0000_s1027" name="Equation" r:id="rId6" imgW="419040" imgH="342720" progId="Equation.3">
              <p:embed/>
            </p:oleObj>
          </a:graphicData>
        </a:graphic>
      </p:graphicFrame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4038600"/>
            <a:ext cx="3302000" cy="2462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lide_3 (for content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447800" y="152400"/>
            <a:ext cx="7696200" cy="1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000" b="1" dirty="0"/>
              <a:t>   </a:t>
            </a:r>
            <a:r>
              <a:rPr lang="en-US" sz="2100" b="1" dirty="0"/>
              <a:t>Absolute Value Function: </a:t>
            </a:r>
            <a:r>
              <a:rPr lang="en-US" sz="2100" dirty="0"/>
              <a:t>f(x) =</a:t>
            </a:r>
          </a:p>
          <a:p>
            <a:pPr>
              <a:lnSpc>
                <a:spcPct val="150000"/>
              </a:lnSpc>
              <a:defRPr/>
            </a:pPr>
            <a:r>
              <a:rPr lang="en-US" sz="2100" i="1" dirty="0"/>
              <a:t>					</a:t>
            </a:r>
            <a:r>
              <a:rPr lang="en-US" sz="2100" dirty="0"/>
              <a:t>Domain: </a:t>
            </a:r>
            <a:r>
              <a:rPr lang="en-US" sz="2100" dirty="0" smtClean="0"/>
              <a:t>(–∞</a:t>
            </a:r>
            <a:r>
              <a:rPr lang="en-US" sz="2100" dirty="0"/>
              <a:t>, ∞) </a:t>
            </a:r>
          </a:p>
          <a:p>
            <a:pPr>
              <a:lnSpc>
                <a:spcPct val="150000"/>
              </a:lnSpc>
              <a:defRPr/>
            </a:pPr>
            <a:r>
              <a:rPr lang="en-US" sz="2100" dirty="0"/>
              <a:t>					Range:   [0, ∞) </a:t>
            </a:r>
          </a:p>
          <a:p>
            <a:pPr>
              <a:defRPr/>
            </a:pPr>
            <a:endParaRPr lang="en-US" sz="2100" b="1" dirty="0"/>
          </a:p>
          <a:p>
            <a:pPr>
              <a:defRPr/>
            </a:pPr>
            <a:endParaRPr lang="en-US" sz="2100" b="1" dirty="0"/>
          </a:p>
          <a:p>
            <a:pPr>
              <a:defRPr/>
            </a:pPr>
            <a:endParaRPr lang="en-US" sz="2100" b="1" dirty="0"/>
          </a:p>
          <a:p>
            <a:pPr>
              <a:defRPr/>
            </a:pPr>
            <a:endParaRPr lang="en-US" sz="2100" b="1" dirty="0"/>
          </a:p>
          <a:p>
            <a:pPr>
              <a:defRPr/>
            </a:pPr>
            <a:endParaRPr lang="en-US" sz="2100" b="1" dirty="0"/>
          </a:p>
          <a:p>
            <a:pPr>
              <a:defRPr/>
            </a:pPr>
            <a:endParaRPr lang="en-US" sz="2100" b="1" dirty="0"/>
          </a:p>
          <a:p>
            <a:pPr>
              <a:defRPr/>
            </a:pPr>
            <a:endParaRPr lang="en-US" sz="2100" b="1" dirty="0"/>
          </a:p>
          <a:p>
            <a:pPr>
              <a:defRPr/>
            </a:pPr>
            <a:r>
              <a:rPr lang="en-US" sz="2100" b="1" dirty="0"/>
              <a:t>   Reciprocal Function: </a:t>
            </a:r>
            <a:r>
              <a:rPr lang="en-US" sz="2100" dirty="0"/>
              <a:t>f(x) = </a:t>
            </a:r>
          </a:p>
          <a:p>
            <a:pPr>
              <a:lnSpc>
                <a:spcPct val="150000"/>
              </a:lnSpc>
              <a:defRPr/>
            </a:pPr>
            <a:r>
              <a:rPr lang="en-US" sz="2100" i="1" dirty="0"/>
              <a:t>					</a:t>
            </a:r>
            <a:r>
              <a:rPr lang="en-US" sz="2100" dirty="0"/>
              <a:t>Domain: </a:t>
            </a:r>
            <a:r>
              <a:rPr lang="en-US" sz="2100" dirty="0" smtClean="0"/>
              <a:t>(–∞</a:t>
            </a:r>
            <a:r>
              <a:rPr lang="en-US" sz="2100" dirty="0"/>
              <a:t>, 0) U (0, ∞) </a:t>
            </a:r>
          </a:p>
          <a:p>
            <a:pPr>
              <a:lnSpc>
                <a:spcPct val="150000"/>
              </a:lnSpc>
              <a:defRPr/>
            </a:pPr>
            <a:r>
              <a:rPr lang="en-US" sz="2100" dirty="0"/>
              <a:t>				 	Range:   </a:t>
            </a:r>
            <a:r>
              <a:rPr lang="en-US" sz="2100" dirty="0" smtClean="0"/>
              <a:t>(–∞</a:t>
            </a:r>
            <a:r>
              <a:rPr lang="en-US" sz="2100" dirty="0"/>
              <a:t>, 0) U (0, ∞) </a:t>
            </a:r>
          </a:p>
          <a:p>
            <a:pPr>
              <a:defRPr/>
            </a:pPr>
            <a:r>
              <a:rPr lang="en-US" sz="2100" dirty="0"/>
              <a:t> </a:t>
            </a:r>
          </a:p>
          <a:p>
            <a:pPr>
              <a:defRPr/>
            </a:pPr>
            <a:r>
              <a:rPr lang="en-US" sz="2000" dirty="0"/>
              <a:t>  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      </a:t>
            </a: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000" dirty="0"/>
              <a:t> </a:t>
            </a:r>
            <a:endParaRPr lang="en-US" sz="2000" baseline="30000" dirty="0">
              <a:solidFill>
                <a:srgbClr val="0000FF"/>
              </a:solidFill>
            </a:endParaRPr>
          </a:p>
          <a:p>
            <a:pPr marL="457200" indent="-457200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C0000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715000" y="228600"/>
          <a:ext cx="300037" cy="441325"/>
        </p:xfrm>
        <a:graphic>
          <a:graphicData uri="http://schemas.openxmlformats.org/presentationml/2006/ole">
            <p:oleObj spid="_x0000_s2050" name="Equation" r:id="rId4" imgW="241200" imgH="355320" progId="Equation.3">
              <p:embed/>
            </p:oleObj>
          </a:graphicData>
        </a:graphic>
      </p:graphicFrame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685800"/>
            <a:ext cx="327025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181600" y="3581400"/>
          <a:ext cx="228600" cy="685800"/>
        </p:xfrm>
        <a:graphic>
          <a:graphicData uri="http://schemas.openxmlformats.org/presentationml/2006/ole">
            <p:oleObj spid="_x0000_s2051" name="Equation" r:id="rId6" imgW="203040" imgH="609480" progId="Equation.3">
              <p:embed/>
            </p:oleObj>
          </a:graphicData>
        </a:graphic>
      </p:graphicFrame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4191000"/>
            <a:ext cx="3276600" cy="2443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Slide_3 (for content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447800" y="367762"/>
            <a:ext cx="7696200" cy="1298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000" b="1" dirty="0"/>
              <a:t>   </a:t>
            </a:r>
            <a:r>
              <a:rPr lang="en-US" sz="2100" b="1" dirty="0"/>
              <a:t>Identity Function: </a:t>
            </a:r>
            <a:r>
              <a:rPr lang="en-US" sz="2100" dirty="0"/>
              <a:t>f(x) = x</a:t>
            </a:r>
          </a:p>
          <a:p>
            <a:pPr>
              <a:lnSpc>
                <a:spcPct val="150000"/>
              </a:lnSpc>
              <a:defRPr/>
            </a:pPr>
            <a:r>
              <a:rPr lang="en-US" sz="2100" i="1" dirty="0"/>
              <a:t>					</a:t>
            </a:r>
            <a:endParaRPr lang="en-US" sz="2100" i="1" dirty="0" smtClean="0"/>
          </a:p>
          <a:p>
            <a:pPr>
              <a:lnSpc>
                <a:spcPct val="150000"/>
              </a:lnSpc>
              <a:defRPr/>
            </a:pPr>
            <a:r>
              <a:rPr lang="en-US" sz="2100" i="1" dirty="0" smtClean="0"/>
              <a:t>					</a:t>
            </a:r>
            <a:r>
              <a:rPr lang="en-US" sz="2100" dirty="0" smtClean="0"/>
              <a:t>Domain</a:t>
            </a:r>
            <a:r>
              <a:rPr lang="en-US" sz="2100" dirty="0"/>
              <a:t>: </a:t>
            </a:r>
            <a:r>
              <a:rPr lang="en-US" sz="2100" dirty="0" smtClean="0"/>
              <a:t>(–∞</a:t>
            </a:r>
            <a:r>
              <a:rPr lang="en-US" sz="2100" dirty="0"/>
              <a:t>, ∞) </a:t>
            </a:r>
          </a:p>
          <a:p>
            <a:pPr>
              <a:lnSpc>
                <a:spcPct val="150000"/>
              </a:lnSpc>
              <a:defRPr/>
            </a:pPr>
            <a:r>
              <a:rPr lang="en-US" sz="2100" dirty="0"/>
              <a:t>					Range:   </a:t>
            </a:r>
            <a:r>
              <a:rPr lang="en-US" sz="2100" dirty="0" smtClean="0"/>
              <a:t>(–∞</a:t>
            </a:r>
            <a:r>
              <a:rPr lang="en-US" sz="2100" dirty="0"/>
              <a:t>, ∞)  </a:t>
            </a:r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lnSpc>
                <a:spcPct val="150000"/>
              </a:lnSpc>
              <a:defRPr/>
            </a:pPr>
            <a:r>
              <a:rPr lang="en-US" sz="2000" i="1" dirty="0"/>
              <a:t>					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  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      </a:t>
            </a: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000" dirty="0"/>
              <a:t> </a:t>
            </a:r>
            <a:endParaRPr lang="en-US" sz="2000" baseline="30000" dirty="0">
              <a:solidFill>
                <a:srgbClr val="0000FF"/>
              </a:solidFill>
            </a:endParaRPr>
          </a:p>
          <a:p>
            <a:pPr marL="457200" indent="-457200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C0000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19200"/>
            <a:ext cx="337185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Slide_3 (for content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447800" y="152400"/>
            <a:ext cx="7696200" cy="1020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200" dirty="0"/>
              <a:t>Each of the following graphs is a family member of one of the basic functions. Determine the basic function in each case.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            </a:t>
            </a:r>
            <a:r>
              <a:rPr lang="en-US" sz="2000" dirty="0" smtClean="0"/>
              <a:t>  </a:t>
            </a:r>
            <a:r>
              <a:rPr lang="en-US" sz="2100" dirty="0" smtClean="0"/>
              <a:t>a</a:t>
            </a:r>
            <a:r>
              <a:rPr lang="en-US" sz="2100" dirty="0"/>
              <a:t>.  		           b. 		        c.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 marL="457200" indent="-457200">
              <a:spcAft>
                <a:spcPts val="1200"/>
              </a:spcAft>
              <a:defRPr/>
            </a:pPr>
            <a:r>
              <a:rPr lang="en-US" sz="2000" dirty="0">
                <a:solidFill>
                  <a:srgbClr val="7030A0"/>
                </a:solidFill>
              </a:rPr>
              <a:t>a</a:t>
            </a:r>
            <a:r>
              <a:rPr lang="en-US" sz="2200" dirty="0">
                <a:solidFill>
                  <a:srgbClr val="7030A0"/>
                </a:solidFill>
              </a:rPr>
              <a:t>.  Absolute function</a:t>
            </a:r>
          </a:p>
          <a:p>
            <a:pPr marL="457200" indent="-457200">
              <a:spcAft>
                <a:spcPts val="1200"/>
              </a:spcAft>
              <a:defRPr/>
            </a:pPr>
            <a:r>
              <a:rPr lang="en-US" sz="2200" dirty="0">
                <a:solidFill>
                  <a:srgbClr val="7030A0"/>
                </a:solidFill>
              </a:rPr>
              <a:t>b.  Cube root function</a:t>
            </a:r>
          </a:p>
          <a:p>
            <a:pPr marL="457200" indent="-457200">
              <a:spcAft>
                <a:spcPts val="1200"/>
              </a:spcAft>
              <a:defRPr/>
            </a:pPr>
            <a:r>
              <a:rPr lang="en-US" sz="2200" dirty="0">
                <a:solidFill>
                  <a:srgbClr val="7030A0"/>
                </a:solidFill>
              </a:rPr>
              <a:t>c.  Square function (also known as “Parabola”)</a:t>
            </a:r>
          </a:p>
          <a:p>
            <a:pPr>
              <a:spcAft>
                <a:spcPts val="1200"/>
              </a:spcAft>
              <a:defRPr/>
            </a:pPr>
            <a:endParaRPr lang="en-US" sz="2200" dirty="0"/>
          </a:p>
          <a:p>
            <a:pPr>
              <a:defRPr/>
            </a:pPr>
            <a:endParaRPr lang="en-US" sz="2200" dirty="0"/>
          </a:p>
          <a:p>
            <a:pPr marL="457200" indent="-457200">
              <a:defRPr/>
            </a:pPr>
            <a:endParaRPr lang="en-US" sz="2000" dirty="0"/>
          </a:p>
          <a:p>
            <a:pPr marL="457200" indent="-457200">
              <a:defRPr/>
            </a:pPr>
            <a:r>
              <a:rPr lang="en-US" sz="2000" dirty="0"/>
              <a:t> </a:t>
            </a:r>
          </a:p>
          <a:p>
            <a:pPr marL="457200" indent="-457200">
              <a:defRPr/>
            </a:pPr>
            <a:r>
              <a:rPr lang="en-US" sz="2000" dirty="0"/>
              <a:t> </a:t>
            </a:r>
            <a:endParaRPr lang="en-US" sz="2000" baseline="30000" dirty="0">
              <a:solidFill>
                <a:srgbClr val="0000FF"/>
              </a:solidFill>
            </a:endParaRPr>
          </a:p>
          <a:p>
            <a:pPr marL="457200" indent="-457200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C0000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  <p:pic>
        <p:nvPicPr>
          <p:cNvPr id="2355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057400"/>
            <a:ext cx="21111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057400"/>
            <a:ext cx="21392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2057400"/>
            <a:ext cx="21392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Slide_3 (for content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447800" y="36240"/>
            <a:ext cx="7696200" cy="104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50" b="1" dirty="0"/>
              <a:t>Graphing Basic Functions with Graphing Calculator 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2200" b="1" dirty="0"/>
              <a:t>Square Function: f(x) = x</a:t>
            </a:r>
            <a:r>
              <a:rPr lang="en-US" sz="2200" b="1" baseline="30000" dirty="0"/>
              <a:t>2</a:t>
            </a:r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spcAft>
                <a:spcPts val="600"/>
              </a:spcAft>
              <a:defRPr/>
            </a:pPr>
            <a:r>
              <a:rPr lang="en-US" sz="2100" dirty="0"/>
              <a:t>Two options: </a:t>
            </a:r>
          </a:p>
          <a:p>
            <a:pPr>
              <a:defRPr/>
            </a:pPr>
            <a:r>
              <a:rPr lang="en-US" sz="2100" dirty="0">
                <a:sym typeface="Wingdings"/>
              </a:rPr>
              <a:t></a:t>
            </a:r>
            <a:r>
              <a:rPr lang="en-US" sz="2100" dirty="0"/>
              <a:t>Use the default square key: </a:t>
            </a:r>
            <a:r>
              <a:rPr lang="en-US" sz="2100" dirty="0">
                <a:latin typeface="TI84EmuKeys"/>
              </a:rPr>
              <a:t>q  </a:t>
            </a:r>
            <a:endParaRPr lang="en-US" sz="2100" dirty="0"/>
          </a:p>
          <a:p>
            <a:pPr>
              <a:defRPr/>
            </a:pPr>
            <a:r>
              <a:rPr lang="en-US" sz="2100" dirty="0"/>
              <a:t>   Keystrokes: </a:t>
            </a:r>
            <a:r>
              <a:rPr lang="en-US" sz="2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! </a:t>
            </a:r>
            <a:r>
              <a:rPr lang="en-US" sz="2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en-US" sz="2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x</a:t>
            </a:r>
            <a:r>
              <a:rPr lang="en-US" sz="2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en-US" sz="2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q</a:t>
            </a:r>
            <a:r>
              <a:rPr lang="en-US" sz="2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en-US" sz="2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%</a:t>
            </a:r>
            <a:endParaRPr lang="en-US" sz="2100" dirty="0"/>
          </a:p>
          <a:p>
            <a:pPr>
              <a:defRPr/>
            </a:pPr>
            <a:r>
              <a:rPr lang="en-US" sz="2100" dirty="0">
                <a:latin typeface="TI84EmuKeys"/>
              </a:rPr>
              <a:t>  </a:t>
            </a:r>
            <a:r>
              <a:rPr lang="en-US" sz="2100" dirty="0"/>
              <a:t> </a:t>
            </a:r>
          </a:p>
          <a:p>
            <a:pPr>
              <a:defRPr/>
            </a:pPr>
            <a:endParaRPr lang="en-US" sz="2100" dirty="0"/>
          </a:p>
          <a:p>
            <a:pPr>
              <a:defRPr/>
            </a:pPr>
            <a:endParaRPr lang="en-US" sz="2100" dirty="0"/>
          </a:p>
          <a:p>
            <a:pPr>
              <a:defRPr/>
            </a:pPr>
            <a:endParaRPr lang="en-US" sz="2100" dirty="0"/>
          </a:p>
          <a:p>
            <a:pPr>
              <a:defRPr/>
            </a:pPr>
            <a:endParaRPr lang="en-US" sz="2100" dirty="0"/>
          </a:p>
          <a:p>
            <a:pPr>
              <a:defRPr/>
            </a:pPr>
            <a:endParaRPr lang="en-US" sz="2100" dirty="0"/>
          </a:p>
          <a:p>
            <a:pPr>
              <a:defRPr/>
            </a:pPr>
            <a:r>
              <a:rPr lang="en-US" sz="2100" dirty="0">
                <a:sym typeface="Wingdings"/>
              </a:rPr>
              <a:t></a:t>
            </a:r>
            <a:r>
              <a:rPr lang="en-US" sz="2100" dirty="0"/>
              <a:t>Use the exponential key: </a:t>
            </a:r>
            <a:r>
              <a:rPr lang="en-US" sz="2100" dirty="0">
                <a:latin typeface="TI84EmuKeys"/>
              </a:rPr>
              <a:t>^</a:t>
            </a:r>
            <a:endParaRPr lang="en-US" sz="2100" dirty="0"/>
          </a:p>
          <a:p>
            <a:pPr>
              <a:defRPr/>
            </a:pPr>
            <a:r>
              <a:rPr lang="en-US" sz="2100" dirty="0"/>
              <a:t>   Keystrokes: </a:t>
            </a:r>
            <a:r>
              <a:rPr lang="en-US" sz="2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! </a:t>
            </a:r>
            <a:r>
              <a:rPr lang="en-US" sz="2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en-US" sz="2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x</a:t>
            </a:r>
            <a:r>
              <a:rPr lang="en-US" sz="2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en-US" sz="2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^</a:t>
            </a:r>
            <a:r>
              <a:rPr lang="en-US" sz="2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2   </a:t>
            </a:r>
            <a:r>
              <a:rPr lang="en-US" sz="2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%</a:t>
            </a:r>
          </a:p>
          <a:p>
            <a:pPr>
              <a:defRPr/>
            </a:pPr>
            <a:endParaRPr lang="en-US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84EmuKeys"/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000" dirty="0"/>
              <a:t> </a:t>
            </a:r>
            <a:endParaRPr lang="en-US" sz="2000" baseline="30000" dirty="0">
              <a:solidFill>
                <a:srgbClr val="0000FF"/>
              </a:solidFill>
            </a:endParaRPr>
          </a:p>
          <a:p>
            <a:pPr marL="457200" indent="-457200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C0000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514600"/>
            <a:ext cx="175260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5029200"/>
            <a:ext cx="18018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514600"/>
            <a:ext cx="175260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5029200"/>
            <a:ext cx="175260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Slide_3 (for content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447800" y="-80664"/>
            <a:ext cx="7696200" cy="1035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en-US" sz="2000" b="1" dirty="0"/>
          </a:p>
          <a:p>
            <a:pPr algn="ctr">
              <a:defRPr/>
            </a:pPr>
            <a:r>
              <a:rPr lang="en-US" sz="2200" b="1" dirty="0"/>
              <a:t>Cube Function: f(x) = x</a:t>
            </a:r>
            <a:r>
              <a:rPr lang="en-US" sz="2200" b="1" baseline="30000" dirty="0"/>
              <a:t>3</a:t>
            </a:r>
          </a:p>
          <a:p>
            <a:pPr>
              <a:defRPr/>
            </a:pPr>
            <a:r>
              <a:rPr lang="en-US" sz="2200" dirty="0"/>
              <a:t> </a:t>
            </a:r>
          </a:p>
          <a:p>
            <a:pPr>
              <a:spcAft>
                <a:spcPts val="600"/>
              </a:spcAft>
              <a:defRPr/>
            </a:pPr>
            <a:r>
              <a:rPr lang="en-US" sz="2200" dirty="0"/>
              <a:t>Two options: </a:t>
            </a:r>
          </a:p>
          <a:p>
            <a:pPr>
              <a:defRPr/>
            </a:pPr>
            <a:r>
              <a:rPr lang="en-US" sz="2200" dirty="0">
                <a:sym typeface="Wingdings"/>
              </a:rPr>
              <a:t></a:t>
            </a:r>
            <a:r>
              <a:rPr lang="en-US" sz="2200" dirty="0"/>
              <a:t>Use the exponential key: </a:t>
            </a:r>
            <a:r>
              <a:rPr lang="en-US" sz="2200" dirty="0">
                <a:latin typeface="TI84EmuKeys"/>
              </a:rPr>
              <a:t>^</a:t>
            </a:r>
            <a:endParaRPr lang="en-US" sz="2200" dirty="0"/>
          </a:p>
          <a:p>
            <a:pPr>
              <a:defRPr/>
            </a:pPr>
            <a:r>
              <a:rPr lang="en-US" sz="2200" dirty="0"/>
              <a:t>   Keystrokes: </a:t>
            </a:r>
            <a:r>
              <a:rPr 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! </a:t>
            </a:r>
            <a:r>
              <a:rPr 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x</a:t>
            </a:r>
            <a:r>
              <a:rPr 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^</a:t>
            </a:r>
            <a:r>
              <a:rPr 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3   </a:t>
            </a:r>
            <a:r>
              <a:rPr 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%</a:t>
            </a:r>
            <a:endParaRPr lang="en-US" sz="2200" dirty="0"/>
          </a:p>
          <a:p>
            <a:pPr>
              <a:defRPr/>
            </a:pPr>
            <a:r>
              <a:rPr lang="en-US" sz="2200" dirty="0">
                <a:latin typeface="TI84EmuKeys"/>
              </a:rPr>
              <a:t>  </a:t>
            </a:r>
            <a:r>
              <a:rPr lang="en-US" sz="2200" dirty="0"/>
              <a:t> </a:t>
            </a:r>
          </a:p>
          <a:p>
            <a:pPr>
              <a:defRPr/>
            </a:pPr>
            <a:endParaRPr lang="en-US" sz="2200" dirty="0"/>
          </a:p>
          <a:p>
            <a:pPr>
              <a:defRPr/>
            </a:pPr>
            <a:endParaRPr lang="en-US" sz="2200" dirty="0"/>
          </a:p>
          <a:p>
            <a:pPr>
              <a:defRPr/>
            </a:pPr>
            <a:endParaRPr lang="en-US" sz="2200" dirty="0"/>
          </a:p>
          <a:p>
            <a:pPr>
              <a:defRPr/>
            </a:pPr>
            <a:endParaRPr lang="en-US" sz="2200" dirty="0"/>
          </a:p>
          <a:p>
            <a:pPr>
              <a:defRPr/>
            </a:pPr>
            <a:endParaRPr lang="en-US" sz="2200" dirty="0"/>
          </a:p>
          <a:p>
            <a:pPr>
              <a:defRPr/>
            </a:pPr>
            <a:r>
              <a:rPr lang="en-US" sz="2200" dirty="0">
                <a:sym typeface="Wingdings"/>
              </a:rPr>
              <a:t></a:t>
            </a:r>
            <a:r>
              <a:rPr lang="en-US" sz="2200" dirty="0"/>
              <a:t>Use the math menu key: </a:t>
            </a:r>
            <a:r>
              <a:rPr lang="en-US" sz="2200" dirty="0">
                <a:latin typeface="TI84EmuKeys"/>
              </a:rPr>
              <a:t>m</a:t>
            </a:r>
            <a:endParaRPr lang="en-US" sz="2200" dirty="0"/>
          </a:p>
          <a:p>
            <a:pPr>
              <a:defRPr/>
            </a:pPr>
            <a:r>
              <a:rPr lang="en-US" sz="2200" dirty="0"/>
              <a:t>   Keystrokes: </a:t>
            </a:r>
            <a:r>
              <a:rPr 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! </a:t>
            </a:r>
            <a:r>
              <a:rPr 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x</a:t>
            </a:r>
            <a:r>
              <a:rPr 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m</a:t>
            </a:r>
            <a:r>
              <a:rPr 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3   </a:t>
            </a:r>
            <a:r>
              <a:rPr lang="en-US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84EmuKeys"/>
              </a:rPr>
              <a:t>%</a:t>
            </a:r>
          </a:p>
          <a:p>
            <a:pPr>
              <a:defRPr/>
            </a:pPr>
            <a:endParaRPr lang="en-US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84EmuKeys"/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000" dirty="0"/>
              <a:t> </a:t>
            </a:r>
            <a:endParaRPr lang="en-US" sz="2000" baseline="30000" dirty="0">
              <a:solidFill>
                <a:srgbClr val="0000FF"/>
              </a:solidFill>
            </a:endParaRPr>
          </a:p>
          <a:p>
            <a:pPr marL="457200" indent="-457200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C0000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286000"/>
            <a:ext cx="177641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286000"/>
            <a:ext cx="1781175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800600"/>
            <a:ext cx="1781175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800600"/>
            <a:ext cx="175260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800600"/>
            <a:ext cx="175260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4255</TotalTime>
  <Words>1541</Words>
  <Application>Microsoft Office PowerPoint</Application>
  <PresentationFormat>On-screen Show (4:3)</PresentationFormat>
  <Paragraphs>945</Paragraphs>
  <Slides>27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Solstice</vt:lpstr>
      <vt:lpstr>Equation</vt:lpstr>
      <vt:lpstr>        Chapter 3  Non-Linear Functions and Applications   Section 3.1</vt:lpstr>
      <vt:lpstr>         Section 3.1     Basic Functions and Their Graphs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Donna</dc:creator>
  <cp:lastModifiedBy>Gisela Acosta</cp:lastModifiedBy>
  <cp:revision>603</cp:revision>
  <dcterms:created xsi:type="dcterms:W3CDTF">2008-12-28T23:47:33Z</dcterms:created>
  <dcterms:modified xsi:type="dcterms:W3CDTF">2014-08-31T21:11:14Z</dcterms:modified>
</cp:coreProperties>
</file>